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081" r:id="rId3"/>
    <p:sldId id="1066" r:id="rId5"/>
    <p:sldId id="1048" r:id="rId6"/>
    <p:sldId id="1049" r:id="rId7"/>
    <p:sldId id="1067" r:id="rId8"/>
    <p:sldId id="1050" r:id="rId9"/>
    <p:sldId id="1042" r:id="rId10"/>
    <p:sldId id="1045" r:id="rId11"/>
    <p:sldId id="1044" r:id="rId12"/>
    <p:sldId id="1068" r:id="rId13"/>
    <p:sldId id="709" r:id="rId14"/>
    <p:sldId id="1043" r:id="rId15"/>
    <p:sldId id="1061" r:id="rId16"/>
    <p:sldId id="1071" r:id="rId17"/>
    <p:sldId id="1072" r:id="rId18"/>
    <p:sldId id="1074" r:id="rId19"/>
    <p:sldId id="1075" r:id="rId20"/>
    <p:sldId id="1062" r:id="rId21"/>
    <p:sldId id="1063" r:id="rId22"/>
    <p:sldId id="1051" r:id="rId23"/>
    <p:sldId id="1069" r:id="rId24"/>
    <p:sldId id="1125" r:id="rId25"/>
    <p:sldId id="1130" r:id="rId26"/>
    <p:sldId id="1127" r:id="rId27"/>
    <p:sldId id="1047" r:id="rId28"/>
    <p:sldId id="1115" r:id="rId29"/>
    <p:sldId id="1118" r:id="rId30"/>
    <p:sldId id="1119" r:id="rId31"/>
    <p:sldId id="1123" r:id="rId32"/>
    <p:sldId id="1124" r:id="rId33"/>
    <p:sldId id="1129" r:id="rId34"/>
    <p:sldId id="1120" r:id="rId35"/>
    <p:sldId id="1121" r:id="rId36"/>
    <p:sldId id="1122" r:id="rId37"/>
    <p:sldId id="1076" r:id="rId38"/>
    <p:sldId id="1088" r:id="rId39"/>
    <p:sldId id="1089" r:id="rId40"/>
  </p:sldIdLst>
  <p:sldSz cx="9144000" cy="5719445"/>
  <p:notesSz cx="6808470" cy="9942195"/>
  <p:defaultTextStyle>
    <a:defPPr>
      <a:defRPr lang="zh-CN"/>
    </a:defPPr>
    <a:lvl1pPr marL="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70965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713865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EB0"/>
    <a:srgbClr val="0070C0"/>
    <a:srgbClr val="FFFFFF"/>
    <a:srgbClr val="234588"/>
    <a:srgbClr val="2E5CAC"/>
    <a:srgbClr val="2E5CAD"/>
    <a:srgbClr val="2D5AA9"/>
    <a:srgbClr val="ED7D31"/>
    <a:srgbClr val="1C2747"/>
    <a:srgbClr val="0E1A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9096" autoAdjust="0"/>
  </p:normalViewPr>
  <p:slideViewPr>
    <p:cSldViewPr showGuides="1">
      <p:cViewPr>
        <p:scale>
          <a:sx n="125" d="100"/>
          <a:sy n="125" d="100"/>
        </p:scale>
        <p:origin x="-1224" y="-306"/>
      </p:cViewPr>
      <p:guideLst>
        <p:guide orient="horz"/>
        <p:guide pos="2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57473-301C-4F69-A7FC-AE1DEF9F2C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746125"/>
            <a:ext cx="59578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879" y="4722694"/>
            <a:ext cx="54470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0475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737" y="9443662"/>
            <a:ext cx="2950475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9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8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5450" y="746125"/>
            <a:ext cx="5957888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5301964"/>
            <a:ext cx="2057400" cy="30455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5301964"/>
            <a:ext cx="3086100" cy="30455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5301964"/>
            <a:ext cx="2057400" cy="30455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hdphoto1.wdp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random/>
  </p:transition>
  <p:txStyles>
    <p:titleStyle>
      <a:lvl1pPr algn="ctr" defTabSz="762635" rtl="0" eaLnBrk="1" latinLnBrk="0" hangingPunct="1">
        <a:spcBef>
          <a:spcPct val="0"/>
        </a:spcBef>
        <a:buNone/>
        <a:defRPr sz="36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2670" kern="1200">
          <a:solidFill>
            <a:schemeClr val="tx1"/>
          </a:solidFill>
          <a:latin typeface="+mn-lt"/>
          <a:ea typeface="+mn-ea"/>
          <a:cs typeface="+mn-cs"/>
        </a:defRPr>
      </a:lvl1pPr>
      <a:lvl2pPr marL="619125" indent="-238125" algn="l" defTabSz="762635" rtl="0" eaLnBrk="1" latinLnBrk="0" hangingPunct="1">
        <a:spcBef>
          <a:spcPct val="22000"/>
        </a:spcBef>
        <a:buFont typeface="Arial" panose="020B0604020202020204" pitchFamily="34" charset="0"/>
        <a:buChar char="–"/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953135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4135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–"/>
        <a:defRPr sz="1670" kern="1200">
          <a:solidFill>
            <a:schemeClr val="tx1"/>
          </a:solidFill>
          <a:latin typeface="+mn-lt"/>
          <a:ea typeface="+mn-ea"/>
          <a:cs typeface="+mn-cs"/>
        </a:defRPr>
      </a:lvl4pPr>
      <a:lvl5pPr marL="1715770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»"/>
        <a:defRPr sz="1670" kern="1200">
          <a:solidFill>
            <a:schemeClr val="tx1"/>
          </a:solidFill>
          <a:latin typeface="+mn-lt"/>
          <a:ea typeface="+mn-ea"/>
          <a:cs typeface="+mn-cs"/>
        </a:defRPr>
      </a:lvl5pPr>
      <a:lvl6pPr marL="2096770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6pPr>
      <a:lvl7pPr marL="2478405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7pPr>
      <a:lvl8pPr marL="2859405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8pPr>
      <a:lvl9pPr marL="3241040" indent="-190500" algn="l" defTabSz="762635" rtl="0" eaLnBrk="1" latinLnBrk="0" hangingPunct="1">
        <a:spcBef>
          <a:spcPct val="2200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1pPr>
      <a:lvl2pPr marL="381635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2pPr>
      <a:lvl3pPr marL="762635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3pPr>
      <a:lvl4pPr marL="1144270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4pPr>
      <a:lvl5pPr marL="1524635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5pPr>
      <a:lvl6pPr marL="1906270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6pPr>
      <a:lvl7pPr marL="2287905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7pPr>
      <a:lvl8pPr marL="2668905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8pPr>
      <a:lvl9pPr marL="3050540" algn="l" defTabSz="762635" rtl="0" eaLnBrk="1" latinLnBrk="0" hangingPunct="1">
        <a:defRPr sz="14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hyperlink" Target="https://work.acftu.org/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hyperlink" Target="https://ghcwyth.acftu.org:9000/" TargetMode="Externa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716873"/>
            <a:ext cx="9144000" cy="1890395"/>
          </a:xfrm>
          <a:prstGeom prst="rect">
            <a:avLst/>
          </a:prstGeom>
          <a:solidFill>
            <a:srgbClr val="2F5EB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000232" y="2359815"/>
            <a:ext cx="4923790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年决算汇总填报要点梳理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683568" y="2145501"/>
            <a:ext cx="1025847" cy="967376"/>
            <a:chOff x="3224814" y="2090428"/>
            <a:chExt cx="1025847" cy="967376"/>
          </a:xfrm>
        </p:grpSpPr>
        <p:sp>
          <p:nvSpPr>
            <p:cNvPr id="9" name="Freeform 5"/>
            <p:cNvSpPr/>
            <p:nvPr/>
          </p:nvSpPr>
          <p:spPr bwMode="auto">
            <a:xfrm>
              <a:off x="3224814" y="2144434"/>
              <a:ext cx="887761" cy="80062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3458626" y="2378197"/>
              <a:ext cx="439136" cy="333098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rgbClr val="2F5E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8562" tIns="34281" rIns="68562" bIns="34281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250661" y="2090428"/>
              <a:ext cx="0" cy="9673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387350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03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基层以上工会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预算层级：直属市总的选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地市级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其他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县级工会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工会性质：名字带总工会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的和小二级工会选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本级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其他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产业工会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50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2007870"/>
            <a:ext cx="3172593" cy="3600000"/>
          </a:xfrm>
          <a:prstGeom prst="rect">
            <a:avLst/>
          </a:prstGeom>
        </p:spPr>
      </p:pic>
      <p:pic>
        <p:nvPicPr>
          <p:cNvPr id="9" name="图片 8" descr="微信图片_20231216150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190" y="1995805"/>
            <a:ext cx="3146423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396875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03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基层工会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（经费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留存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60%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预算层级：上级工会是哪一级就选哪一级（地市级工会、县级工会二选一）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工会性质：基层工会联合会、基层工会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50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2007870"/>
            <a:ext cx="3172593" cy="3600000"/>
          </a:xfrm>
          <a:prstGeom prst="rect">
            <a:avLst/>
          </a:prstGeom>
        </p:spPr>
      </p:pic>
      <p:pic>
        <p:nvPicPr>
          <p:cNvPr id="9" name="图片 8" descr="微信图片_20231216150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190" y="1995805"/>
            <a:ext cx="3146423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387350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11" name="图片 10" descr="微信图片_20231220171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0" y="1071914"/>
            <a:ext cx="7715272" cy="4388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收入支出决算总表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80120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分三个维度反映当年度收支情况：按收支科目分类、按支出性质分类、按经济分类。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12" name="图片 11" descr="微信图片_202312201755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4" y="1645435"/>
            <a:ext cx="7858148" cy="3786768"/>
          </a:xfrm>
          <a:prstGeom prst="rect">
            <a:avLst/>
          </a:prstGeom>
        </p:spPr>
      </p:pic>
      <p:sp>
        <p:nvSpPr>
          <p:cNvPr id="13" name="文本框 2"/>
          <p:cNvSpPr txBox="1"/>
          <p:nvPr/>
        </p:nvSpPr>
        <p:spPr>
          <a:xfrm>
            <a:off x="3643306" y="2645567"/>
            <a:ext cx="1357322" cy="5000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第一维度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6572264" y="2502691"/>
            <a:ext cx="1357322" cy="5000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第二维度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6581788" y="3931451"/>
            <a:ext cx="1357322" cy="5000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第三维度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收入支出决算总表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71472" y="915670"/>
            <a:ext cx="8215370" cy="151558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algn="just">
              <a:lnSpc>
                <a:spcPts val="2500"/>
              </a:lnSpc>
            </a:pPr>
            <a:r>
              <a:rPr lang="zh-CN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基本支出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为保障工会正常运转、完成日常工作任务而发生的支出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基本支出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人员经费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（工资等）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公用经费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（水电煤邮等）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项目支出：</a:t>
            </a:r>
            <a:r>
              <a:rPr lang="zh-CN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基本支出之外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的支出。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审核公式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：第二维度支出合计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基本支出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项目支出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第一维度所有支出合计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安排预算稳定调节基金</a:t>
            </a:r>
            <a:r>
              <a:rPr lang="en-US" altLang="zh-CN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9" name="图片 8" descr="微信图片_202312211146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645567"/>
            <a:ext cx="5838825" cy="2466975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6715140" y="2288377"/>
            <a:ext cx="1928826" cy="928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7554" y="3717137"/>
            <a:ext cx="2071702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第二维度：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按支出性质分类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收入支出决算总表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5720" y="915670"/>
            <a:ext cx="7858180" cy="44401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每类数据合计应与支出明细决算表中相应类数据合计相等。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buFont typeface="Wingdings" panose="05000000000000000000" pitchFamily="2" charset="2"/>
              <a:buNone/>
              <a:defRPr/>
            </a:pP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6715140" y="2288377"/>
            <a:ext cx="1928826" cy="928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0" name="图片 9" descr="微信图片_202312211251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88311"/>
            <a:ext cx="6715140" cy="2407510"/>
          </a:xfrm>
          <a:prstGeom prst="rect">
            <a:avLst/>
          </a:prstGeom>
        </p:spPr>
      </p:pic>
      <p:pic>
        <p:nvPicPr>
          <p:cNvPr id="14" name="图片 13" descr="微信图片_202312211255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71" y="1359683"/>
            <a:ext cx="4229109" cy="205296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28596" y="4340925"/>
            <a:ext cx="8072494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审核公式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：第三维度支出合计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第二维度支出合计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第一维度所有支出合计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安排预算稳定调节基金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7950" y="2269223"/>
            <a:ext cx="150023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第三维度：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按经济分类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收入支出决算总表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5720" y="915670"/>
            <a:ext cx="7858180" cy="122983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为减轻工作量，建议支出明细决算表统一填在</a:t>
            </a: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“工会经费”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有</a:t>
            </a:r>
            <a:r>
              <a:rPr lang="en-US" altLang="zh-CN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种分类基本不涉及：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债务利息及费用支出、对社保基金的补助、资本性支出（基本建设）、对企业补助（基本建设）、其他支出。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buFont typeface="Wingdings" panose="05000000000000000000" pitchFamily="2" charset="2"/>
              <a:buNone/>
              <a:defRPr/>
            </a:pP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6715140" y="2288377"/>
            <a:ext cx="1928826" cy="928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0" name="图片 9" descr="微信图片_202312211251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359815"/>
            <a:ext cx="6715140" cy="2407510"/>
          </a:xfrm>
          <a:prstGeom prst="rect">
            <a:avLst/>
          </a:prstGeom>
        </p:spPr>
      </p:pic>
      <p:pic>
        <p:nvPicPr>
          <p:cNvPr id="14" name="图片 13" descr="微信图片_202312211255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71" y="2002625"/>
            <a:ext cx="4229109" cy="20529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57950" y="2697851"/>
            <a:ext cx="150023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第三维度：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按经济分类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收入支出决算总表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sp>
        <p:nvSpPr>
          <p:cNvPr id="11" name="文本框 2"/>
          <p:cNvSpPr txBox="1"/>
          <p:nvPr/>
        </p:nvSpPr>
        <p:spPr>
          <a:xfrm>
            <a:off x="6715140" y="2288377"/>
            <a:ext cx="1928826" cy="9286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2502691"/>
            <a:ext cx="7643866" cy="2335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结转结余都是</a:t>
            </a: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累计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的概念，收入支出决算总表中的年初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年末结转结余数，应和资产负债表的年初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年末结转结余数保持一致。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年初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年末结转结余合计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结余资金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结转资金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本期收支差额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本年收入合计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本年支出合计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algn="just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审核公式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：年末结转结余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本年收入合计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本年支出合计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年初结转结余</a:t>
            </a: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资金结转结余调整及变动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6" name="图片 15" descr="微信图片_202312211345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2" y="1002493"/>
            <a:ext cx="8501090" cy="14529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73405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财政拨款支出明细决算表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1073931"/>
            <a:ext cx="3033070" cy="137017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涉及财政拨款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的基层以上工会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填报，数据会自动取数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至收入支出决算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总表相应黄色单元格。</a:t>
            </a:r>
            <a:r>
              <a:rPr lang="zh-CN" altLang="en-US" sz="19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基层工会不</a:t>
            </a: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填财政拨款支出明细决算表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10" name="图片 9" descr="微信图片_202312201731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1073931"/>
            <a:ext cx="5273763" cy="3645700"/>
          </a:xfrm>
          <a:prstGeom prst="rect">
            <a:avLst/>
          </a:prstGeom>
        </p:spPr>
      </p:pic>
      <p:pic>
        <p:nvPicPr>
          <p:cNvPr id="11" name="图片 10" descr="微信图片_202312201731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217071"/>
            <a:ext cx="8358246" cy="1988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国有资产情况表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1400966"/>
            <a:ext cx="3104508" cy="1101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简单理解，国有资金形成的资产，称为国有资产，注意与工会资产区分。本表数据逐级汇总至全总后，再由全总上报至国家财政部。</a:t>
            </a:r>
            <a:r>
              <a:rPr lang="zh-CN" altLang="en-US" sz="19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基层工会不填此表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7" name="图片 6" descr="微信图片_202312201728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1073931"/>
            <a:ext cx="4486287" cy="44546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账户登录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80120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网络版登录网址：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  <a:hlinkClick r:id="rId1"/>
              </a:rPr>
              <a:t>https://work.acftu.org</a:t>
            </a:r>
            <a:endParaRPr lang="en-US" altLang="zh-CN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25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建议用户名密码方式登录、忘记密码用短信验证码登录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613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3717137"/>
            <a:ext cx="4570095" cy="1682750"/>
          </a:xfrm>
          <a:prstGeom prst="rect">
            <a:avLst/>
          </a:prstGeom>
        </p:spPr>
      </p:pic>
      <p:pic>
        <p:nvPicPr>
          <p:cNvPr id="6" name="图片 5" descr="微信图片_202312161613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450" y="1716873"/>
            <a:ext cx="3970020" cy="1879600"/>
          </a:xfrm>
          <a:prstGeom prst="rect">
            <a:avLst/>
          </a:prstGeom>
        </p:spPr>
      </p:pic>
      <p:pic>
        <p:nvPicPr>
          <p:cNvPr id="7" name="图片 6" descr="微信图片_202312161613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5880" y="1645435"/>
            <a:ext cx="2138680" cy="3627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基本情况表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69"/>
            <a:ext cx="3104508" cy="423022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>
              <a:lnSpc>
                <a:spcPts val="2500"/>
              </a:lnSpc>
            </a:pP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单位</a:t>
            </a:r>
            <a:r>
              <a:rPr lang="zh-CN" altLang="en-US" sz="1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编制人数：经政府编制管理部门核定的编制人员数量。</a:t>
            </a:r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（工会范畴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lang="en-US" altLang="zh-CN" sz="18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离退休人员：由组织或人事部门确定的离退休人员数量。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（工会范畴）</a:t>
            </a:r>
            <a:endParaRPr lang="en-US" altLang="zh-CN" sz="18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en-US" altLang="zh-CN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房屋和土地数据向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工会资产管理部门</a:t>
            </a: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获取，指标解释详见《2023年度工会决算报表》填报说明。</a:t>
            </a:r>
            <a:endParaRPr lang="zh-CN" altLang="en-US" sz="18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en-US" altLang="zh-CN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填报口径确保和</a:t>
            </a: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工会资产管理部门</a:t>
            </a:r>
            <a:r>
              <a:rPr lang="zh-CN" altLang="en-US" sz="18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的填报口径一致。</a:t>
            </a:r>
            <a:endParaRPr lang="zh-CN" altLang="en-US" sz="18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7" name="图片 6" descr="微信图片_202312201719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135" y="1002493"/>
            <a:ext cx="5208145" cy="44451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填报数据</a:t>
            </a:r>
            <a:r>
              <a:rPr lang="en-US" alt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基本情况表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2818756" cy="365872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>
              <a:lnSpc>
                <a:spcPts val="2500"/>
              </a:lnSpc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XX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公司为民营企业，在职职工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60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人，含财务人员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人。该公司成立了工会组织，有会员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50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人，从事工会工作共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人，其中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endParaRPr lang="en-US" altLang="zh-CN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en-US" altLang="zh-CN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主席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、委员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、专职工会财务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、行政财务兼职工会财务</a:t>
            </a:r>
            <a:r>
              <a:rPr lang="en-US" altLang="zh-CN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19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人。</a:t>
            </a: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7" name="图片 6" descr="微信图片_202312201719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135" y="1002493"/>
            <a:ext cx="5208145" cy="44451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数据保存、审核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262006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80" y="3221990"/>
            <a:ext cx="8554085" cy="2378710"/>
          </a:xfrm>
          <a:prstGeom prst="rect">
            <a:avLst/>
          </a:prstGeom>
        </p:spPr>
      </p:pic>
      <p:pic>
        <p:nvPicPr>
          <p:cNvPr id="12" name="图片 11" descr="微信图片_202312262125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0" y="932815"/>
            <a:ext cx="8553450" cy="2266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数据上报、汇总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" y="3220085"/>
            <a:ext cx="8975090" cy="2444115"/>
          </a:xfrm>
          <a:prstGeom prst="rect">
            <a:avLst/>
          </a:prstGeom>
        </p:spPr>
      </p:pic>
      <p:pic>
        <p:nvPicPr>
          <p:cNvPr id="3" name="图片 2" descr="微信图片_2023122620063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" y="915670"/>
            <a:ext cx="8978265" cy="2392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数据退回、清除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8" name="图片 7" descr="微信图片_2023122620063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" y="899160"/>
            <a:ext cx="8917305" cy="2414905"/>
          </a:xfrm>
          <a:prstGeom prst="rect">
            <a:avLst/>
          </a:prstGeom>
        </p:spPr>
      </p:pic>
      <p:pic>
        <p:nvPicPr>
          <p:cNvPr id="11" name="图片 10" descr="微信图片_2023122620063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0" y="3347720"/>
            <a:ext cx="8916035" cy="233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1239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单机</a:t>
            </a:r>
            <a:r>
              <a:rPr lang="zh-CN" altLang="en-US" sz="2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版软件下载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地址： 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  <a:hlinkClick r:id="rId1"/>
              </a:rPr>
              <a:t>https://ghcwyth.acftu.org:9000</a:t>
            </a:r>
            <a:r>
              <a:rPr lang="en-US" altLang="zh-CN" sz="2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  <a:hlinkClick r:id="rId1"/>
              </a:rPr>
              <a:t>/</a:t>
            </a:r>
            <a:endParaRPr lang="en-US" altLang="zh-CN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9" name="图片 8" descr="微信图片_20231220160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31121"/>
            <a:ext cx="7577373" cy="41070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225790" cy="730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1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右键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单击图标，点击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以管理员身份运行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维护单位信息，填报规则和网络版一样；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微信图片_202312261823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" y="1743710"/>
            <a:ext cx="2549525" cy="3440430"/>
          </a:xfrm>
          <a:prstGeom prst="rect">
            <a:avLst/>
          </a:prstGeom>
        </p:spPr>
      </p:pic>
      <p:pic>
        <p:nvPicPr>
          <p:cNvPr id="5" name="图片 4" descr="微信图片_20231226183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640" y="1717675"/>
            <a:ext cx="5947410" cy="3855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262620" cy="937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3.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填报数据，收入支出决算总表、支出明细决算表、资产负债表、基本情况表；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26183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1617980"/>
            <a:ext cx="7662545" cy="3999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262620" cy="937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4.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依次点击数据保存、数据审核、生成上报文件，将生成的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.QZD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格式文件报上级工会；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261839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1617980"/>
            <a:ext cx="7662545" cy="3999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262620" cy="937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5.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上级工会在左侧菜单栏点击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单机版数据接收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2023”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，按箭头指示依次操作；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微信图片_202312261940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" y="1901825"/>
            <a:ext cx="9029065" cy="3780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25272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初始化单位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311515" cy="8726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25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点击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新工会单位决算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，选择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2023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年度，查看本地区本系统的机构目录树。也可选择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年度，查看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年度决算数据。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微信图片_20231226205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1655445"/>
            <a:ext cx="6562090" cy="3966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单机版软件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262620" cy="937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6.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最右侧显示已接收未导入，分别勾选单机版数据前的方框和汇总节点前的圆点，再点击保存，成功后自动生成节点如下图所示；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261944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" y="1598930"/>
            <a:ext cx="8727440" cy="2466340"/>
          </a:xfrm>
          <a:prstGeom prst="rect">
            <a:avLst/>
          </a:prstGeom>
        </p:spPr>
      </p:pic>
      <p:pic>
        <p:nvPicPr>
          <p:cNvPr id="6" name="图片 5" descr="微信图片_202312261949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60" y="4260215"/>
            <a:ext cx="8716010" cy="1269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337810" cy="78930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更正单机版数据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/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329295" cy="1809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单机版数据发现错误后，建议：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优先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由上级工会在平台中直接修改；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其次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由基层工会重新生成上报文件，上级工会导入后可直接覆盖原数据；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>
              <a:lnSpc>
                <a:spcPts val="2500"/>
              </a:lnSpc>
            </a:pPr>
            <a:r>
              <a:rPr lang="zh-CN" altLang="en-US" sz="19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再次</a:t>
            </a:r>
            <a:r>
              <a:rPr lang="zh-CN" altLang="en-US" sz="19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由上级工会清除原数据后，删除该节点，再导入由基层工会重新生成的上报文件。</a:t>
            </a:r>
            <a:endParaRPr lang="zh-CN" altLang="en-US" sz="19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endParaRPr lang="zh-CN" altLang="en-US" sz="19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7" name="图片 6" descr="微信图片_2023122620063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" y="2553335"/>
            <a:ext cx="8903970" cy="2059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05777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一台电脑填报多家工会决算</a:t>
            </a:r>
            <a:endParaRPr lang="zh-CN" altLang="en-US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2401570" cy="4364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一台电脑如何填报多家工会决算？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安装好单机版软件后，在电脑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C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盘找到名为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基层工会单机版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的文件夹；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需要填报几家工会，就复制几个文件夹，文件夹名字可以修改；</a:t>
            </a: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26185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0" y="913765"/>
            <a:ext cx="6008370" cy="442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484886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一台电脑填报多家工会决算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2401570" cy="4364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一台电脑如何填报多家工会决算？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 latinLnBrk="1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在复制后的文件夹中找到名为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“mingzrQZ”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的图标，右键单击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以管理员身份运行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即可打开软件；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4.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维护单位信息、填报数据、生成上报数据；</a:t>
            </a:r>
            <a:endParaRPr lang="zh-CN" altLang="en-US" sz="2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微信图片_20231226190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115" y="885825"/>
            <a:ext cx="5974080" cy="4644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497586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一台电脑填报多家工会决算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2401570" cy="4364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一台电脑如何填报多家工会决算？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填报哪家工会的数据，就运行哪个文件夹中的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“mingzrQZ”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图标，打开软件后继续后续操作。避免数据相互覆盖，方便数据修改。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ts val="2500"/>
              </a:lnSpc>
              <a:defRPr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26185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0" y="913765"/>
            <a:ext cx="6008370" cy="442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1129983"/>
            <a:ext cx="8077200" cy="72976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    1.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覆盖单位数和上报单位数。覆盖率已列为市总对区局（产业）工会综合考核的指标之一。覆盖率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=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覆盖单位数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/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建会数。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endParaRPr lang="zh-CN" altLang="en-US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2216334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77" y="1931187"/>
            <a:ext cx="8748641" cy="2643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1129983"/>
            <a:ext cx="8077200" cy="11583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编报说明。包含以下内容：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组织决算编报情况、总体收支情况、结转结余情况、重点资产情况、覆盖单位数与实际建会数差异情况、其他需要说明的事项。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221639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212661"/>
            <a:ext cx="7500990" cy="32189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28924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1129983"/>
            <a:ext cx="5176210" cy="358728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    3.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按照工会组织、事业单位、企业、民非组织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4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仿宋_GB2312" panose="02010609030101010101" pitchFamily="49" charset="-122"/>
              </a:rPr>
              <a:t>个类型分别汇总上报决算。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4.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系统审核与人工审核互相补充。预算层级、工会性质、覆盖单位数、基层工会出现组织职工活动支出等。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5.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决算平台技术支持热线：</a:t>
            </a:r>
            <a:r>
              <a:rPr lang="en-US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4006681777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转</a:t>
            </a:r>
            <a:r>
              <a:rPr lang="en-US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；负责上海地区的技术人员：贺豪焱，</a:t>
            </a:r>
            <a:r>
              <a:rPr lang="en-US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15581249807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，王鑫，</a:t>
            </a:r>
            <a:r>
              <a:rPr lang="en-US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15274859152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；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  <a:sym typeface="+mn-ea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 algn="just">
              <a:lnSpc>
                <a:spcPts val="2500"/>
              </a:lnSpc>
            </a:pPr>
            <a:endParaRPr lang="zh-CN" altLang="en-US" sz="2000" b="1" dirty="0" smtClean="0">
              <a:latin typeface="黑体" panose="02010609060101010101" pitchFamily="2" charset="-122"/>
              <a:ea typeface="黑体" panose="02010609060101010101" pitchFamily="2" charset="-122"/>
              <a:cs typeface="仿宋_GB2312" panose="0201060903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221641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716741"/>
            <a:ext cx="1734335" cy="4894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25272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初始化单位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5124450" cy="4622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ts val="3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年决算汇总时使用网络版的：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已预置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年决算汇总时使用单机版的：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未预置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上海市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工会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汇总节点，不能填数据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上海市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工会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（本级）：填本级数据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上海市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工会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（冲销）：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不填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预置的机构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目录树与实际情况不一致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需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删除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的：逐级上报汇总至市总，由平台技术人员删除（谁建立谁删除）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ts val="3000"/>
              </a:lnSpc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需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增加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的：通过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机构管理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和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用户管理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增加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2" name="图片 1" descr="微信图片_202312262057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390" y="824865"/>
            <a:ext cx="3538220" cy="479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525272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初始化单位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23850" y="843915"/>
            <a:ext cx="8288020" cy="748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上级工会通过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机构管理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增减下级工会。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636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1348740"/>
            <a:ext cx="8239760" cy="3226435"/>
          </a:xfrm>
          <a:prstGeom prst="rect">
            <a:avLst/>
          </a:prstGeom>
        </p:spPr>
      </p:pic>
      <p:pic>
        <p:nvPicPr>
          <p:cNvPr id="7" name="图片 6" descr="微信图片_20231226210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05" y="4169410"/>
            <a:ext cx="8284845" cy="1242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微信图片_2023122016543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3112770"/>
            <a:ext cx="8298815" cy="2469515"/>
          </a:xfrm>
          <a:prstGeom prst="rect">
            <a:avLst/>
          </a:prstGeom>
        </p:spPr>
      </p:pic>
      <p:sp>
        <p:nvSpPr>
          <p:cNvPr id="60" name="文本框 9"/>
          <p:cNvSpPr txBox="1"/>
          <p:nvPr/>
        </p:nvSpPr>
        <p:spPr>
          <a:xfrm>
            <a:off x="630555" y="411480"/>
            <a:ext cx="5252720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altLang="en-US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初始化单位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23850" y="915670"/>
            <a:ext cx="8552815" cy="400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ts val="2500"/>
              </a:lnSpc>
              <a:defRPr/>
            </a:pP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上级工会通过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用户管理</a:t>
            </a: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授权下级工会账号，并把账号和单位匹配。</a:t>
            </a:r>
            <a:endParaRPr lang="en-US" altLang="zh-CN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</a:t>
            </a:r>
            <a:endParaRPr lang="zh-CN" altLang="en-US" sz="2000" b="1" dirty="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161636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5" y="1287145"/>
            <a:ext cx="8295005" cy="2070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392112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03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点击左侧垂直菜单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单位信息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2023”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维护单位信息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自行填报：覆盖单位数默认为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代编汇总填报：按实际数量填写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6" name="图片 5" descr="微信图片_202312161643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670544"/>
            <a:ext cx="8211185" cy="3761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438467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03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单位类别和执行会计制度要相互对应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集团工会、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学校工会：工会组织、工会会计制度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XX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总工会职工服务中心：工会事业单位、政府会计制度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54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52625"/>
            <a:ext cx="4250489" cy="3528000"/>
          </a:xfrm>
          <a:prstGeom prst="rect">
            <a:avLst/>
          </a:prstGeom>
        </p:spPr>
      </p:pic>
      <p:pic>
        <p:nvPicPr>
          <p:cNvPr id="6" name="图片 5" descr="微信图片_202312161542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755" y="1975087"/>
            <a:ext cx="4312950" cy="352800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2639695" y="3771900"/>
            <a:ext cx="3156585" cy="167640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4"/>
            </p:custDataLst>
          </p:nvPr>
        </p:nvCxnSpPr>
        <p:spPr>
          <a:xfrm>
            <a:off x="2051685" y="4083685"/>
            <a:ext cx="3660775" cy="150495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5"/>
            </p:custDataLst>
          </p:nvPr>
        </p:nvCxnSpPr>
        <p:spPr>
          <a:xfrm>
            <a:off x="1979930" y="4319905"/>
            <a:ext cx="3743960" cy="196215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6"/>
            </p:custDataLst>
          </p:nvPr>
        </p:nvCxnSpPr>
        <p:spPr>
          <a:xfrm>
            <a:off x="1979930" y="4659630"/>
            <a:ext cx="3743960" cy="196215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630555" y="411480"/>
            <a:ext cx="3932555" cy="419735"/>
          </a:xfrm>
          <a:prstGeom prst="rect">
            <a:avLst/>
          </a:prstGeom>
          <a:noFill/>
        </p:spPr>
        <p:txBody>
          <a:bodyPr wrap="square" lIns="51420" tIns="25710" rIns="51420" bIns="25710" rtlCol="0">
            <a:spAutoFit/>
          </a:bodyPr>
          <a:lstStyle/>
          <a:p>
            <a:pPr marL="0" lvl="1"/>
            <a:r>
              <a:rPr lang="zh-CN" sz="2400" b="1" kern="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维护单位信息</a:t>
            </a:r>
            <a:endParaRPr lang="zh-CN" sz="2400" b="1" kern="0" dirty="0" smtClean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1560" y="915984"/>
            <a:ext cx="5544616" cy="0"/>
          </a:xfrm>
          <a:prstGeom prst="line">
            <a:avLst/>
          </a:prstGeom>
          <a:ln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67360" y="915670"/>
            <a:ext cx="8077200" cy="103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0" algn="l" fontAlgn="auto">
              <a:lnSpc>
                <a:spcPts val="25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1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尽量选择准确，根据选择的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预算层级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工会性质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，统计拨缴经费收入分成，判断是否少缴经费、截留经费。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微信图片_202312161435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0500" y="195580"/>
            <a:ext cx="2336165" cy="461645"/>
          </a:xfrm>
          <a:prstGeom prst="rect">
            <a:avLst/>
          </a:prstGeom>
        </p:spPr>
      </p:pic>
      <p:pic>
        <p:nvPicPr>
          <p:cNvPr id="5" name="图片 4" descr="微信图片_20231216150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1716873"/>
            <a:ext cx="3172593" cy="3600000"/>
          </a:xfrm>
          <a:prstGeom prst="rect">
            <a:avLst/>
          </a:prstGeom>
        </p:spPr>
      </p:pic>
      <p:pic>
        <p:nvPicPr>
          <p:cNvPr id="9" name="图片 8" descr="微信图片_20231216150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190" y="1716873"/>
            <a:ext cx="3146423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2857</Words>
  <Application>WPS 演示</Application>
  <PresentationFormat>自定义</PresentationFormat>
  <Paragraphs>262</Paragraphs>
  <Slides>37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黑体</vt:lpstr>
      <vt:lpstr>Wingdings</vt:lpstr>
      <vt:lpstr>Calibri</vt:lpstr>
      <vt:lpstr>Arial Unicode MS</vt:lpstr>
      <vt:lpstr>仿宋_GB2312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蓝色大气ppt模板</dc:title>
  <dc:creator>哎呀小小草</dc:creator>
  <cp:keywords>https:/800sucai.taobao.com</cp:keywords>
  <dc:description>https://800sucai.taobao.com</dc:description>
  <dc:subject>哎呀小小草</dc:subject>
  <cp:category>https://800sucai.taobao.com</cp:category>
  <cp:lastModifiedBy>jd</cp:lastModifiedBy>
  <cp:revision>842</cp:revision>
  <dcterms:created xsi:type="dcterms:W3CDTF">2023-11-26T07:38:00Z</dcterms:created>
  <dcterms:modified xsi:type="dcterms:W3CDTF">2024-01-24T09:02:52Z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2052-10.8.0.6206</vt:lpwstr>
  </property>
  <property fmtid="{D5CDD505-2E9C-101B-9397-08002B2CF9AE}" pid="3" name="KSORubyTemplateID">
    <vt:lpwstr>2</vt:lpwstr>
  </property>
  <property fmtid="{D5CDD505-2E9C-101B-9397-08002B2CF9AE}" pid="4" name="ICV">
    <vt:lpwstr>14239100EBC157E177D96265071578C6_43</vt:lpwstr>
  </property>
</Properties>
</file>