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857" r:id="rId1"/>
  </p:sldMasterIdLst>
  <p:notesMasterIdLst>
    <p:notesMasterId r:id="rId41"/>
  </p:notesMasterIdLst>
  <p:sldIdLst>
    <p:sldId id="256" r:id="rId2"/>
    <p:sldId id="288" r:id="rId3"/>
    <p:sldId id="290" r:id="rId4"/>
    <p:sldId id="261" r:id="rId5"/>
    <p:sldId id="301" r:id="rId6"/>
    <p:sldId id="302" r:id="rId7"/>
    <p:sldId id="303" r:id="rId8"/>
    <p:sldId id="304" r:id="rId9"/>
    <p:sldId id="305" r:id="rId10"/>
    <p:sldId id="307" r:id="rId11"/>
    <p:sldId id="308" r:id="rId12"/>
    <p:sldId id="310" r:id="rId13"/>
    <p:sldId id="311" r:id="rId14"/>
    <p:sldId id="312" r:id="rId15"/>
    <p:sldId id="313" r:id="rId16"/>
    <p:sldId id="314" r:id="rId17"/>
    <p:sldId id="315" r:id="rId18"/>
    <p:sldId id="316" r:id="rId19"/>
    <p:sldId id="317" r:id="rId20"/>
    <p:sldId id="335" r:id="rId21"/>
    <p:sldId id="320" r:id="rId22"/>
    <p:sldId id="336" r:id="rId23"/>
    <p:sldId id="321" r:id="rId24"/>
    <p:sldId id="322" r:id="rId25"/>
    <p:sldId id="332" r:id="rId26"/>
    <p:sldId id="323" r:id="rId27"/>
    <p:sldId id="324" r:id="rId28"/>
    <p:sldId id="329" r:id="rId29"/>
    <p:sldId id="325" r:id="rId30"/>
    <p:sldId id="326" r:id="rId31"/>
    <p:sldId id="327" r:id="rId32"/>
    <p:sldId id="328" r:id="rId33"/>
    <p:sldId id="333" r:id="rId34"/>
    <p:sldId id="331" r:id="rId35"/>
    <p:sldId id="337" r:id="rId36"/>
    <p:sldId id="306" r:id="rId37"/>
    <p:sldId id="309" r:id="rId38"/>
    <p:sldId id="330" r:id="rId39"/>
    <p:sldId id="294"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65B6"/>
    <a:srgbClr val="0D60AC"/>
    <a:srgbClr val="0E68BA"/>
    <a:srgbClr val="0D61AD"/>
    <a:srgbClr val="0D63B1"/>
    <a:srgbClr val="0E67B9"/>
    <a:srgbClr val="0F6FC6"/>
    <a:srgbClr val="0B5395"/>
    <a:srgbClr val="4C4C4C"/>
    <a:srgbClr val="146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4660"/>
  </p:normalViewPr>
  <p:slideViewPr>
    <p:cSldViewPr snapToGrid="0">
      <p:cViewPr>
        <p:scale>
          <a:sx n="110" d="100"/>
          <a:sy n="110" d="100"/>
        </p:scale>
        <p:origin x="-324" y="7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pPr/>
              <a:t>2022/11/17</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pPr/>
              <a:t>‹#›</a:t>
            </a:fld>
            <a:endParaRPr lang="zh-CN" altLang="en-US"/>
          </a:p>
        </p:txBody>
      </p:sp>
    </p:spTree>
    <p:extLst>
      <p:ext uri="{BB962C8B-B14F-4D97-AF65-F5344CB8AC3E}">
        <p14:creationId xmlns:p14="http://schemas.microsoft.com/office/powerpoint/2010/main" val="726583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171450"/>
            <a:ext cx="8695944" cy="452628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4015472"/>
            <a:ext cx="8723376" cy="998685"/>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200150"/>
            <a:ext cx="7772400" cy="1335081"/>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2667001"/>
            <a:ext cx="6400800" cy="11049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November 17,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November 17,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5172EEB-1769-4776-AD69-E7C1260563EB}" type="datetime4">
              <a:rPr lang="en-US" smtClean="0"/>
              <a:pPr/>
              <a:t>November 17,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grpSp>
        <p:nvGrpSpPr>
          <p:cNvPr id="15" name="Group 14"/>
          <p:cNvGrpSpPr>
            <a:grpSpLocks noChangeAspect="1"/>
          </p:cNvGrpSpPr>
          <p:nvPr/>
        </p:nvGrpSpPr>
        <p:grpSpPr bwMode="hidden">
          <a:xfrm>
            <a:off x="211665" y="535643"/>
            <a:ext cx="8723376" cy="998685"/>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085850"/>
            <a:ext cx="2057400" cy="3365500"/>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085850"/>
            <a:ext cx="6019800" cy="3365501"/>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47BB8AF-C16A-4836-A92D-61834B5F0BA5}" type="datetime4">
              <a:rPr lang="en-US" smtClean="0"/>
              <a:pPr/>
              <a:t>November 17,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171450"/>
            <a:ext cx="8695944" cy="3552444"/>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9" y="3152694"/>
            <a:ext cx="2876429" cy="53552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3056467"/>
            <a:ext cx="5544515" cy="637604"/>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3065672"/>
            <a:ext cx="5467980" cy="580704"/>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3055631"/>
            <a:ext cx="3308000" cy="488662"/>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3043916"/>
            <a:ext cx="8723376" cy="997406"/>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1847670"/>
            <a:ext cx="7772400" cy="1143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078086"/>
            <a:ext cx="6417734" cy="70485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47D2193-4505-4A75-99BB-880C6989A757}" type="datetime4">
              <a:rPr lang="en-US" smtClean="0"/>
              <a:pPr/>
              <a:t>November 17,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113A18F4-33C3-445B-924C-31108C51719C}" type="datetime4">
              <a:rPr lang="en-US" smtClean="0"/>
              <a:pPr/>
              <a:t>November 17, 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
        <p:nvSpPr>
          <p:cNvPr id="9" name="Content Placeholder 8"/>
          <p:cNvSpPr>
            <a:spLocks noGrp="1"/>
          </p:cNvSpPr>
          <p:nvPr>
            <p:ph sz="quarter" idx="13"/>
          </p:nvPr>
        </p:nvSpPr>
        <p:spPr>
          <a:xfrm>
            <a:off x="676655" y="2009394"/>
            <a:ext cx="3822192" cy="25854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009394"/>
            <a:ext cx="3822192" cy="25854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008585"/>
            <a:ext cx="3822192" cy="47982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3" y="2571751"/>
            <a:ext cx="3820055" cy="2022872"/>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008585"/>
            <a:ext cx="3822192" cy="47982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2571751"/>
            <a:ext cx="3822192" cy="2022872"/>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November 17, 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November 17, 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535643"/>
            <a:ext cx="8723376" cy="997406"/>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94B7499E-3031-413E-B01E-B94970708CAA}" type="datetime4">
              <a:rPr lang="en-US" smtClean="0"/>
              <a:pPr/>
              <a:t>November 17, 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171450"/>
            <a:ext cx="8695944" cy="1069848"/>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C7EAB0C-2220-4D0E-A0DD-DB7FA0F742F4}" type="datetime4">
              <a:rPr lang="en-US" smtClean="0"/>
              <a:pPr/>
              <a:t>November 17, 2022</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
        <p:nvSpPr>
          <p:cNvPr id="4" name="Text Placeholder 3"/>
          <p:cNvSpPr>
            <a:spLocks noGrp="1"/>
          </p:cNvSpPr>
          <p:nvPr>
            <p:ph type="body" sz="half" idx="2"/>
          </p:nvPr>
        </p:nvSpPr>
        <p:spPr>
          <a:xfrm>
            <a:off x="914400" y="2686050"/>
            <a:ext cx="3352800" cy="142875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535643"/>
            <a:ext cx="8723376" cy="998685"/>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1714500"/>
            <a:ext cx="3352800" cy="939546"/>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371600"/>
            <a:ext cx="3904076" cy="28575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171450"/>
            <a:ext cx="8695944" cy="452628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4015472"/>
            <a:ext cx="8723376" cy="998685"/>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6" y="254000"/>
            <a:ext cx="3812645" cy="1822451"/>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4" y="2089150"/>
            <a:ext cx="3818467" cy="18161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3416D63-31BF-4B94-B6C5-E20B2C63F515}" type="datetime4">
              <a:rPr lang="en-US" smtClean="0"/>
              <a:pPr/>
              <a:t>November 17, 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
        <p:nvSpPr>
          <p:cNvPr id="3" name="Picture Placeholder 2"/>
          <p:cNvSpPr>
            <a:spLocks noGrp="1"/>
          </p:cNvSpPr>
          <p:nvPr>
            <p:ph type="pic" idx="1"/>
          </p:nvPr>
        </p:nvSpPr>
        <p:spPr>
          <a:xfrm>
            <a:off x="838200" y="1028700"/>
            <a:ext cx="3566160" cy="219456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171450"/>
            <a:ext cx="8695944" cy="185166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259572"/>
            <a:ext cx="8723376" cy="997406"/>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253746"/>
            <a:ext cx="8229600" cy="93954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4687623"/>
            <a:ext cx="3786690" cy="273844"/>
          </a:xfrm>
          <a:prstGeom prst="rect">
            <a:avLst/>
          </a:prstGeom>
        </p:spPr>
        <p:txBody>
          <a:bodyPr vert="horz" lIns="91440" tIns="45720" rIns="91440" bIns="45720" rtlCol="0" anchor="ctr"/>
          <a:lstStyle>
            <a:lvl1pPr algn="r">
              <a:defRPr sz="1000">
                <a:solidFill>
                  <a:schemeClr val="tx2"/>
                </a:solidFill>
              </a:defRPr>
            </a:lvl1pPr>
          </a:lstStyle>
          <a:p>
            <a:fld id="{62B1B13E-D5AF-485E-81A1-82A140076526}" type="datetime4">
              <a:rPr lang="en-US" smtClean="0"/>
              <a:pPr/>
              <a:t>November 17, 2022</a:t>
            </a:fld>
            <a:endParaRPr lang="en-US" dirty="0"/>
          </a:p>
        </p:txBody>
      </p:sp>
      <p:sp>
        <p:nvSpPr>
          <p:cNvPr id="5" name="Footer Placeholder 4"/>
          <p:cNvSpPr>
            <a:spLocks noGrp="1"/>
          </p:cNvSpPr>
          <p:nvPr>
            <p:ph type="ftr" sz="quarter" idx="3"/>
          </p:nvPr>
        </p:nvSpPr>
        <p:spPr>
          <a:xfrm>
            <a:off x="193639" y="4687623"/>
            <a:ext cx="3786691" cy="27384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4687623"/>
            <a:ext cx="1161826" cy="273844"/>
          </a:xfrm>
          <a:prstGeom prst="rect">
            <a:avLst/>
          </a:prstGeom>
        </p:spPr>
        <p:txBody>
          <a:bodyPr vert="horz" lIns="91440" tIns="45720" rIns="91440" bIns="45720" rtlCol="0" anchor="ctr"/>
          <a:lstStyle>
            <a:lvl1pPr algn="ctr">
              <a:defRPr sz="1000">
                <a:solidFill>
                  <a:schemeClr val="tx2"/>
                </a:solidFill>
              </a:defRPr>
            </a:lvl1pPr>
          </a:lstStyle>
          <a:p>
            <a:fld id="{2754ED01-E2A0-4C1E-8E21-014B99041579}" type="slidenum">
              <a:rPr lang="en-US" smtClean="0"/>
              <a:pPr/>
              <a:t>‹#›</a:t>
            </a:fld>
            <a:endParaRPr lang="en-US" dirty="0"/>
          </a:p>
        </p:txBody>
      </p:sp>
      <p:sp>
        <p:nvSpPr>
          <p:cNvPr id="3" name="Text Placeholder 2"/>
          <p:cNvSpPr>
            <a:spLocks noGrp="1"/>
          </p:cNvSpPr>
          <p:nvPr>
            <p:ph type="body" idx="1"/>
          </p:nvPr>
        </p:nvSpPr>
        <p:spPr>
          <a:xfrm>
            <a:off x="872068" y="2006600"/>
            <a:ext cx="7408333" cy="258802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5" name="文本框 1"/>
          <p:cNvSpPr txBox="1"/>
          <p:nvPr userDrawn="1"/>
        </p:nvSpPr>
        <p:spPr>
          <a:xfrm>
            <a:off x="3238500" y="2229240"/>
            <a:ext cx="2667000" cy="231140"/>
          </a:xfrm>
          <a:prstGeom prst="rect">
            <a:avLst/>
          </a:prstGeom>
          <a:noFill/>
        </p:spPr>
        <p:txBody>
          <a:bodyPr wrap="square" rtlCol="0">
            <a:spAutoFit/>
          </a:bodyPr>
          <a:lstStyle/>
          <a:p>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225"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45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grpSp>
        <p:nvGrpSpPr>
          <p:cNvPr id="16" name="组合 15"/>
          <p:cNvGrpSpPr/>
          <p:nvPr userDrawn="1"/>
        </p:nvGrpSpPr>
        <p:grpSpPr>
          <a:xfrm>
            <a:off x="-4762" y="2382"/>
            <a:ext cx="9144000" cy="5144400"/>
            <a:chOff x="0" y="0"/>
            <a:chExt cx="12192000" cy="6858000"/>
          </a:xfrm>
        </p:grpSpPr>
        <p:pic>
          <p:nvPicPr>
            <p:cNvPr id="22" name="图片 21"/>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5715000"/>
              <a:ext cx="10203543" cy="1143000"/>
            </a:xfrm>
            <a:prstGeom prst="rect">
              <a:avLst/>
            </a:prstGeom>
          </p:spPr>
        </p:pic>
        <p:pic>
          <p:nvPicPr>
            <p:cNvPr id="23" name="图片 22"/>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5715000"/>
              <a:ext cx="1988457" cy="1143000"/>
            </a:xfrm>
            <a:prstGeom prst="rect">
              <a:avLst/>
            </a:prstGeom>
          </p:spPr>
        </p:pic>
        <p:pic>
          <p:nvPicPr>
            <p:cNvPr id="24" name="图片 23"/>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4572000"/>
              <a:ext cx="10203543" cy="1143000"/>
            </a:xfrm>
            <a:prstGeom prst="rect">
              <a:avLst/>
            </a:prstGeom>
          </p:spPr>
        </p:pic>
        <p:pic>
          <p:nvPicPr>
            <p:cNvPr id="25" name="图片 24"/>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4572000"/>
              <a:ext cx="1988457" cy="1143000"/>
            </a:xfrm>
            <a:prstGeom prst="rect">
              <a:avLst/>
            </a:prstGeom>
          </p:spPr>
        </p:pic>
        <p:pic>
          <p:nvPicPr>
            <p:cNvPr id="26" name="图片 25"/>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3429000"/>
              <a:ext cx="10203543" cy="1143000"/>
            </a:xfrm>
            <a:prstGeom prst="rect">
              <a:avLst/>
            </a:prstGeom>
          </p:spPr>
        </p:pic>
        <p:pic>
          <p:nvPicPr>
            <p:cNvPr id="27" name="图片 26"/>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3429000"/>
              <a:ext cx="1988457" cy="1143000"/>
            </a:xfrm>
            <a:prstGeom prst="rect">
              <a:avLst/>
            </a:prstGeom>
          </p:spPr>
        </p:pic>
        <p:pic>
          <p:nvPicPr>
            <p:cNvPr id="28" name="图片 27"/>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2286000"/>
              <a:ext cx="10203543" cy="1143000"/>
            </a:xfrm>
            <a:prstGeom prst="rect">
              <a:avLst/>
            </a:prstGeom>
          </p:spPr>
        </p:pic>
        <p:pic>
          <p:nvPicPr>
            <p:cNvPr id="29" name="图片 28"/>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2286000"/>
              <a:ext cx="1988457" cy="1143000"/>
            </a:xfrm>
            <a:prstGeom prst="rect">
              <a:avLst/>
            </a:prstGeom>
          </p:spPr>
        </p:pic>
        <p:pic>
          <p:nvPicPr>
            <p:cNvPr id="30" name="图片 29"/>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1143000"/>
              <a:ext cx="10203543" cy="1143000"/>
            </a:xfrm>
            <a:prstGeom prst="rect">
              <a:avLst/>
            </a:prstGeom>
          </p:spPr>
        </p:pic>
        <p:pic>
          <p:nvPicPr>
            <p:cNvPr id="31" name="图片 30"/>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1143000"/>
              <a:ext cx="1988457" cy="1143000"/>
            </a:xfrm>
            <a:prstGeom prst="rect">
              <a:avLst/>
            </a:prstGeom>
          </p:spPr>
        </p:pic>
        <p:pic>
          <p:nvPicPr>
            <p:cNvPr id="32" name="图片 31"/>
            <p:cNvPicPr>
              <a:picLocks noChangeAspect="1"/>
            </p:cNvPicPr>
            <p:nvPr/>
          </p:nvPicPr>
          <p:blipFill rotWithShape="1">
            <a:blip r:embed="rId20">
              <a:extLst>
                <a:ext uri="{28A0092B-C50C-407E-A947-70E740481C1C}">
                  <a14:useLocalDpi xmlns:a14="http://schemas.microsoft.com/office/drawing/2010/main" val="0"/>
                </a:ext>
              </a:extLst>
            </a:blip>
            <a:srcRect t="80000" r="16310"/>
            <a:stretch>
              <a:fillRect/>
            </a:stretch>
          </p:blipFill>
          <p:spPr>
            <a:xfrm>
              <a:off x="0" y="0"/>
              <a:ext cx="10203543" cy="1143000"/>
            </a:xfrm>
            <a:prstGeom prst="rect">
              <a:avLst/>
            </a:prstGeom>
          </p:spPr>
        </p:pic>
        <p:pic>
          <p:nvPicPr>
            <p:cNvPr id="33" name="图片 32"/>
            <p:cNvPicPr>
              <a:picLocks noChangeAspect="1"/>
            </p:cNvPicPr>
            <p:nvPr/>
          </p:nvPicPr>
          <p:blipFill rotWithShape="1">
            <a:blip r:embed="rId20">
              <a:extLst>
                <a:ext uri="{28A0092B-C50C-407E-A947-70E740481C1C}">
                  <a14:useLocalDpi xmlns:a14="http://schemas.microsoft.com/office/drawing/2010/main" val="0"/>
                </a:ext>
              </a:extLst>
            </a:blip>
            <a:srcRect l="67381" t="80000" r="16310"/>
            <a:stretch>
              <a:fillRect/>
            </a:stretch>
          </p:blipFill>
          <p:spPr>
            <a:xfrm>
              <a:off x="10203543" y="0"/>
              <a:ext cx="1988457" cy="1143000"/>
            </a:xfrm>
            <a:prstGeom prst="rect">
              <a:avLst/>
            </a:prstGeom>
          </p:spPr>
        </p:pic>
      </p:gr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650" r:id="rId14"/>
    <p:sldLayoutId id="2147483651" r:id="rId15"/>
    <p:sldLayoutId id="2147483652" r:id="rId16"/>
    <p:sldLayoutId id="2147483654" r:id="rId17"/>
    <p:sldLayoutId id="2147483660" r:id="rId18"/>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3285" y="717343"/>
            <a:ext cx="449518" cy="449518"/>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39" name="矩形 38"/>
          <p:cNvSpPr/>
          <p:nvPr/>
        </p:nvSpPr>
        <p:spPr>
          <a:xfrm>
            <a:off x="723806" y="18479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0" name="矩形 39"/>
          <p:cNvSpPr/>
          <p:nvPr/>
        </p:nvSpPr>
        <p:spPr>
          <a:xfrm>
            <a:off x="624072" y="1109009"/>
            <a:ext cx="654713" cy="654713"/>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5" name="文本框 17"/>
          <p:cNvSpPr txBox="1"/>
          <p:nvPr/>
        </p:nvSpPr>
        <p:spPr>
          <a:xfrm>
            <a:off x="1399401" y="492938"/>
            <a:ext cx="7231357" cy="2508379"/>
          </a:xfrm>
          <a:prstGeom prst="rect">
            <a:avLst/>
          </a:prstGeom>
          <a:noFill/>
        </p:spPr>
        <p:txBody>
          <a:bodyPr wrap="square" rtlCol="0">
            <a:spAutoFit/>
          </a:bodyPr>
          <a:lstStyle/>
          <a:p>
            <a:pPr algn="ctr"/>
            <a:r>
              <a:rPr lang="en-US" altLang="zh-CN" sz="2800" b="1" spc="600" dirty="0">
                <a:solidFill>
                  <a:schemeClr val="tx2"/>
                </a:solidFill>
                <a:cs typeface="+mn-ea"/>
                <a:sym typeface="+mn-lt"/>
              </a:rPr>
              <a:t>《</a:t>
            </a:r>
            <a:r>
              <a:rPr lang="zh-CN" altLang="en-US" sz="2800" b="1" spc="600" dirty="0">
                <a:solidFill>
                  <a:schemeClr val="tx2"/>
                </a:solidFill>
                <a:cs typeface="+mn-ea"/>
                <a:sym typeface="+mn-lt"/>
              </a:rPr>
              <a:t>上海市中小学幼儿园学生资助资金管理实施办法</a:t>
            </a:r>
            <a:r>
              <a:rPr lang="en-US" altLang="zh-CN" sz="2800" b="1" spc="600" dirty="0" smtClean="0">
                <a:solidFill>
                  <a:schemeClr val="tx2"/>
                </a:solidFill>
                <a:cs typeface="+mn-ea"/>
                <a:sym typeface="+mn-lt"/>
              </a:rPr>
              <a:t>》</a:t>
            </a:r>
          </a:p>
          <a:p>
            <a:pPr algn="ctr"/>
            <a:endParaRPr lang="en-US" altLang="zh-CN" sz="1100" b="1" spc="600" dirty="0" smtClean="0">
              <a:solidFill>
                <a:schemeClr val="tx2"/>
              </a:solidFill>
              <a:cs typeface="+mn-ea"/>
              <a:sym typeface="+mn-lt"/>
            </a:endParaRPr>
          </a:p>
          <a:p>
            <a:pPr algn="ctr"/>
            <a:r>
              <a:rPr lang="zh-CN" altLang="en-US" sz="2000" b="1" spc="600" dirty="0" smtClean="0">
                <a:solidFill>
                  <a:schemeClr val="tx2"/>
                </a:solidFill>
                <a:latin typeface="宋体" panose="02010600030101010101" pitchFamily="2" charset="-122"/>
                <a:ea typeface="宋体" panose="02010600030101010101" pitchFamily="2" charset="-122"/>
                <a:cs typeface="+mn-ea"/>
                <a:sym typeface="+mn-lt"/>
              </a:rPr>
              <a:t>沪教委规</a:t>
            </a:r>
            <a:r>
              <a:rPr lang="en-US" altLang="zh-CN" sz="2000" b="1" spc="600" dirty="0" smtClean="0">
                <a:solidFill>
                  <a:schemeClr val="tx2"/>
                </a:solidFill>
                <a:latin typeface="宋体" panose="02010600030101010101" pitchFamily="2" charset="-122"/>
                <a:ea typeface="宋体" panose="02010600030101010101" pitchFamily="2" charset="-122"/>
                <a:cs typeface="+mn-ea"/>
                <a:sym typeface="+mn-lt"/>
              </a:rPr>
              <a:t>﹝2022﹞8</a:t>
            </a:r>
            <a:r>
              <a:rPr lang="zh-CN" altLang="en-US" sz="2000" b="1" spc="600" dirty="0" smtClean="0">
                <a:solidFill>
                  <a:schemeClr val="tx2"/>
                </a:solidFill>
                <a:latin typeface="宋体" panose="02010600030101010101" pitchFamily="2" charset="-122"/>
                <a:ea typeface="宋体" panose="02010600030101010101" pitchFamily="2" charset="-122"/>
                <a:cs typeface="+mn-ea"/>
                <a:sym typeface="+mn-lt"/>
              </a:rPr>
              <a:t>号</a:t>
            </a:r>
            <a:endParaRPr lang="en-US" altLang="zh-CN" sz="2000" b="1" spc="600" dirty="0" smtClean="0">
              <a:solidFill>
                <a:schemeClr val="tx2"/>
              </a:solidFill>
              <a:latin typeface="宋体" panose="02010600030101010101" pitchFamily="2" charset="-122"/>
              <a:ea typeface="宋体" panose="02010600030101010101" pitchFamily="2" charset="-122"/>
              <a:cs typeface="+mn-ea"/>
              <a:sym typeface="+mn-lt"/>
            </a:endParaRPr>
          </a:p>
          <a:p>
            <a:pPr algn="ctr"/>
            <a:endParaRPr lang="en-US" altLang="zh-CN" sz="1600" b="1" spc="600" dirty="0">
              <a:solidFill>
                <a:schemeClr val="tx2"/>
              </a:solidFill>
              <a:cs typeface="+mn-ea"/>
              <a:sym typeface="+mn-lt"/>
            </a:endParaRPr>
          </a:p>
          <a:p>
            <a:pPr algn="ctr"/>
            <a:r>
              <a:rPr lang="zh-CN" altLang="en-US" sz="5400" b="1" spc="600" dirty="0" smtClean="0">
                <a:solidFill>
                  <a:schemeClr val="tx2"/>
                </a:solidFill>
                <a:latin typeface="华文彩云" pitchFamily="2" charset="-122"/>
                <a:ea typeface="华文彩云" pitchFamily="2" charset="-122"/>
                <a:cs typeface="+mn-ea"/>
                <a:sym typeface="+mn-lt"/>
              </a:rPr>
              <a:t>政策解读</a:t>
            </a:r>
            <a:endParaRPr lang="zh-CN" altLang="en-US" sz="5400" b="1" spc="600" dirty="0">
              <a:solidFill>
                <a:schemeClr val="tx2"/>
              </a:solidFill>
              <a:latin typeface="华文彩云" pitchFamily="2" charset="-122"/>
              <a:ea typeface="华文彩云" pitchFamily="2" charset="-122"/>
              <a:cs typeface="+mn-ea"/>
              <a:sym typeface="+mn-lt"/>
            </a:endParaRPr>
          </a:p>
        </p:txBody>
      </p:sp>
      <p:cxnSp>
        <p:nvCxnSpPr>
          <p:cNvPr id="16" name="直接连接符 15">
            <a:extLst>
              <a:ext uri="{FF2B5EF4-FFF2-40B4-BE49-F238E27FC236}">
                <a16:creationId xmlns:a16="http://schemas.microsoft.com/office/drawing/2014/main" xmlns="" id="{EB1C9207-E749-4FD6-867E-75599A875F52}"/>
              </a:ext>
            </a:extLst>
          </p:cNvPr>
          <p:cNvCxnSpPr>
            <a:cxnSpLocks/>
          </p:cNvCxnSpPr>
          <p:nvPr/>
        </p:nvCxnSpPr>
        <p:spPr>
          <a:xfrm>
            <a:off x="1904841" y="3317857"/>
            <a:ext cx="6453518" cy="10365"/>
          </a:xfrm>
          <a:prstGeom prst="line">
            <a:avLst/>
          </a:prstGeom>
          <a:ln w="38100">
            <a:solidFill>
              <a:srgbClr val="0E68BA"/>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文本框 37">
            <a:extLst>
              <a:ext uri="{FF2B5EF4-FFF2-40B4-BE49-F238E27FC236}">
                <a16:creationId xmlns:a16="http://schemas.microsoft.com/office/drawing/2014/main" xmlns="" id="{F0E9E7B4-D2A7-4E08-8E1D-1D12EA2A1F8A}"/>
              </a:ext>
            </a:extLst>
          </p:cNvPr>
          <p:cNvSpPr txBox="1"/>
          <p:nvPr/>
        </p:nvSpPr>
        <p:spPr>
          <a:xfrm>
            <a:off x="3993873" y="3808688"/>
            <a:ext cx="1468672" cy="424732"/>
          </a:xfrm>
          <a:prstGeom prst="rect">
            <a:avLst/>
          </a:prstGeom>
          <a:solidFill>
            <a:srgbClr val="0D63B1"/>
          </a:solidFill>
        </p:spPr>
        <p:txBody>
          <a:bodyPr wrap="none" rtlCol="0" anchor="ctr">
            <a:spAutoFit/>
          </a:bodyPr>
          <a:lstStyle/>
          <a:p>
            <a:pPr>
              <a:lnSpc>
                <a:spcPct val="120000"/>
              </a:lnSpc>
            </a:pPr>
            <a:r>
              <a:rPr lang="zh-CN" altLang="en-US"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rPr>
              <a:t> </a:t>
            </a:r>
            <a:r>
              <a:rPr lang="en-US" altLang="zh-CN"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rPr>
              <a:t>2022</a:t>
            </a:r>
            <a:r>
              <a:rPr lang="zh-CN" altLang="en-US"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rPr>
              <a:t>年</a:t>
            </a:r>
            <a:r>
              <a:rPr lang="en-US" altLang="zh-CN"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rPr>
              <a:t>11</a:t>
            </a:r>
            <a:r>
              <a:rPr lang="zh-CN" altLang="en-US"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rPr>
              <a:t>月</a:t>
            </a:r>
            <a:endParaRPr lang="zh-CN" altLang="en-US"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smtClean="0">
                  <a:solidFill>
                    <a:srgbClr val="0D60AC"/>
                  </a:solidFill>
                  <a:latin typeface="黑体" panose="02010609060101010101" pitchFamily="49" charset="-122"/>
                  <a:ea typeface="黑体" panose="02010609060101010101" pitchFamily="49" charset="-122"/>
                  <a:cs typeface="方正正中黑简体" panose="02000000000000000000" charset="-122"/>
                </a:rPr>
                <a:t>（学前教育资助）</a:t>
              </a:r>
              <a:endPar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341632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资助</a:t>
            </a:r>
            <a:r>
              <a:rPr lang="zh-CN" altLang="en-US" sz="1600" b="1" dirty="0" smtClean="0">
                <a:solidFill>
                  <a:srgbClr val="0D60AC"/>
                </a:solidFill>
                <a:latin typeface="黑体" panose="02010609060101010101" pitchFamily="49" charset="-122"/>
                <a:ea typeface="黑体" panose="02010609060101010101" pitchFamily="49" charset="-122"/>
              </a:rPr>
              <a:t>内容</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）城乡低保家庭</a:t>
            </a:r>
            <a:r>
              <a:rPr lang="zh-CN" altLang="en-US" sz="1600" b="1" dirty="0" smtClean="0">
                <a:latin typeface="方正正中黑简体" panose="02000000000000000000" charset="-122"/>
                <a:ea typeface="方正正中黑简体" panose="02000000000000000000" charset="-122"/>
              </a:rPr>
              <a:t>学生、特困供养人员、烈士</a:t>
            </a:r>
            <a:r>
              <a:rPr lang="zh-CN" altLang="en-US" sz="1600" b="1" dirty="0">
                <a:latin typeface="方正正中黑简体" panose="02000000000000000000" charset="-122"/>
                <a:ea typeface="方正正中黑简体" panose="02000000000000000000" charset="-122"/>
              </a:rPr>
              <a:t>子女  </a:t>
            </a:r>
            <a:r>
              <a:rPr lang="zh-CN" altLang="en-US" sz="1600" b="1" dirty="0" smtClean="0">
                <a:latin typeface="方正正中黑简体" panose="02000000000000000000" charset="-122"/>
                <a:ea typeface="方正正中黑简体" panose="02000000000000000000" charset="-122"/>
              </a:rPr>
              <a:t>、孤儿、原建</a:t>
            </a:r>
            <a:r>
              <a:rPr lang="zh-CN" altLang="en-US" sz="1600" b="1" dirty="0">
                <a:latin typeface="方正正中黑简体" panose="02000000000000000000" charset="-122"/>
                <a:ea typeface="方正正中黑简体" panose="02000000000000000000" charset="-122"/>
              </a:rPr>
              <a:t>档立卡</a:t>
            </a:r>
            <a:r>
              <a:rPr lang="zh-CN" altLang="en-US" sz="1600" b="1" dirty="0" smtClean="0">
                <a:latin typeface="方正正中黑简体" panose="02000000000000000000" charset="-122"/>
                <a:ea typeface="方正正中黑简体" panose="02000000000000000000" charset="-122"/>
              </a:rPr>
              <a:t>家庭经济困难学生、残疾幼儿、   </a:t>
            </a:r>
            <a:r>
              <a:rPr lang="zh-CN" altLang="en-US" sz="1600" b="1" dirty="0" smtClean="0">
                <a:latin typeface="仿宋"/>
                <a:ea typeface="仿宋"/>
              </a:rPr>
              <a:t>★</a:t>
            </a:r>
            <a:r>
              <a:rPr lang="zh-CN" altLang="en-US" sz="1600" b="1" dirty="0" smtClean="0">
                <a:latin typeface="方正正中黑简体" panose="02000000000000000000" charset="-122"/>
                <a:ea typeface="方正正中黑简体" panose="02000000000000000000" charset="-122"/>
              </a:rPr>
              <a:t>困境儿童、</a:t>
            </a:r>
            <a:r>
              <a:rPr lang="zh-CN" altLang="en-US" sz="1600" b="1" dirty="0">
                <a:latin typeface="仿宋"/>
                <a:ea typeface="仿宋"/>
              </a:rPr>
              <a:t> </a:t>
            </a:r>
            <a:r>
              <a:rPr lang="zh-CN" altLang="en-US" sz="1600" b="1" dirty="0" smtClean="0">
                <a:latin typeface="仿宋"/>
                <a:ea typeface="仿宋"/>
              </a:rPr>
              <a:t>★</a:t>
            </a:r>
            <a:r>
              <a:rPr lang="zh-CN" altLang="en-US" sz="1600" b="1" dirty="0" smtClean="0">
                <a:latin typeface="方正正中黑简体" panose="02000000000000000000" charset="-122"/>
                <a:ea typeface="方正正中黑简体" panose="02000000000000000000" charset="-122"/>
              </a:rPr>
              <a:t>公安英烈子女</a:t>
            </a:r>
            <a:r>
              <a:rPr lang="zh-CN" altLang="en-US" sz="1600" b="1" dirty="0">
                <a:latin typeface="方正正中黑简体" panose="02000000000000000000" charset="-122"/>
                <a:ea typeface="方正正中黑简体" panose="02000000000000000000" charset="-122"/>
              </a:rPr>
              <a:t>，免除</a:t>
            </a:r>
            <a:r>
              <a:rPr lang="zh-CN" altLang="en-US" sz="1600" b="1" dirty="0">
                <a:solidFill>
                  <a:srgbClr val="FF0000"/>
                </a:solidFill>
                <a:latin typeface="方正正中黑简体" panose="02000000000000000000" charset="-122"/>
                <a:ea typeface="方正正中黑简体" panose="02000000000000000000" charset="-122"/>
              </a:rPr>
              <a:t>保育费和代办服务性收费</a:t>
            </a:r>
            <a:r>
              <a:rPr lang="zh-CN" altLang="en-US" sz="1600" b="1" dirty="0" smtClean="0">
                <a:latin typeface="仿宋"/>
                <a:ea typeface="仿宋"/>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低收入家庭幼儿、</a:t>
            </a:r>
            <a:r>
              <a:rPr lang="zh-CN" altLang="en-US" sz="1600" b="1" dirty="0">
                <a:latin typeface="仿宋"/>
                <a:ea typeface="仿宋"/>
              </a:rPr>
              <a:t> ★</a:t>
            </a:r>
            <a:r>
              <a:rPr lang="zh-CN" altLang="en-US" sz="1600" b="1" dirty="0" smtClean="0">
                <a:latin typeface="方正正中黑简体" panose="02000000000000000000" charset="-122"/>
                <a:ea typeface="方正正中黑简体" panose="02000000000000000000" charset="-122"/>
              </a:rPr>
              <a:t>公安英模和因公牺牲伤残公安民警子女，免除</a:t>
            </a:r>
            <a:r>
              <a:rPr lang="zh-CN" altLang="en-US" sz="1600" b="1" dirty="0" smtClean="0">
                <a:solidFill>
                  <a:srgbClr val="FF0000"/>
                </a:solidFill>
                <a:latin typeface="方正正中黑简体" panose="02000000000000000000" charset="-122"/>
                <a:ea typeface="方正正中黑简体" panose="02000000000000000000" charset="-122"/>
              </a:rPr>
              <a:t>保育费</a:t>
            </a:r>
            <a:r>
              <a:rPr lang="zh-CN" altLang="en-US" sz="1600" b="1" dirty="0" smtClean="0">
                <a:latin typeface="方正正中黑简体" panose="02000000000000000000" charset="-122"/>
                <a:ea typeface="方正正中黑简体" panose="02000000000000000000" charset="-122"/>
              </a:rPr>
              <a:t>和代办费中的</a:t>
            </a:r>
            <a:r>
              <a:rPr lang="zh-CN" altLang="en-US" sz="1600" b="1" dirty="0" smtClean="0">
                <a:solidFill>
                  <a:srgbClr val="FF0000"/>
                </a:solidFill>
                <a:latin typeface="方正正中黑简体" panose="02000000000000000000" charset="-122"/>
                <a:ea typeface="方正正中黑简体" panose="02000000000000000000" charset="-122"/>
              </a:rPr>
              <a:t>餐费、点心费</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资助标准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）保育教育费：公办幼儿园按收费标准予以免除；民办幼儿园每人每月最高免除</a:t>
            </a:r>
            <a:r>
              <a:rPr lang="en-US" altLang="zh-CN" sz="1600" b="1" dirty="0" smtClean="0">
                <a:solidFill>
                  <a:srgbClr val="FF0000"/>
                </a:solidFill>
                <a:latin typeface="方正正中黑简体" panose="02000000000000000000" charset="-122"/>
                <a:ea typeface="方正正中黑简体" panose="02000000000000000000" charset="-122"/>
              </a:rPr>
              <a:t>700</a:t>
            </a:r>
            <a:r>
              <a:rPr lang="zh-CN" altLang="en-US" sz="1600" b="1" dirty="0" smtClean="0">
                <a:latin typeface="方正正中黑简体" panose="02000000000000000000" charset="-122"/>
                <a:ea typeface="方正正中黑简体" panose="02000000000000000000" charset="-122"/>
              </a:rPr>
              <a:t>元，低于该标准的，据实免除。</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）代办服务性收费：据实免除。</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1282345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（义务教育资助）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181155" y="1024677"/>
            <a:ext cx="8775412" cy="3046988"/>
          </a:xfrm>
          <a:prstGeom prst="rect">
            <a:avLst/>
          </a:prstGeom>
          <a:noFill/>
        </p:spPr>
        <p:txBody>
          <a:bodyPr wrap="square" rtlCol="0">
            <a:spAutoFit/>
          </a:bodyPr>
          <a:lstStyle/>
          <a:p>
            <a:pPr indent="-342900">
              <a:lnSpc>
                <a:spcPct val="150000"/>
              </a:lnSpc>
              <a:buAutoNum type="arabicPeriod"/>
            </a:pPr>
            <a:r>
              <a:rPr lang="zh-CN" altLang="en-US" sz="1600" b="1" dirty="0">
                <a:solidFill>
                  <a:srgbClr val="0D60AC"/>
                </a:solidFill>
                <a:latin typeface="黑体" panose="02010609060101010101" pitchFamily="49" charset="-122"/>
                <a:ea typeface="黑体" panose="02010609060101010101" pitchFamily="49" charset="-122"/>
              </a:rPr>
              <a:t>资助对象</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a:solidFill>
                  <a:srgbClr val="0D60AC"/>
                </a:solidFill>
                <a:latin typeface="黑体" panose="02010609060101010101" pitchFamily="49" charset="-122"/>
                <a:ea typeface="黑体" panose="02010609060101010101" pitchFamily="49" charset="-122"/>
              </a:rPr>
              <a:t>学校类别：</a:t>
            </a:r>
            <a:r>
              <a:rPr lang="zh-CN" altLang="en-US" sz="1600" b="1" dirty="0" smtClean="0">
                <a:latin typeface="方正正中黑简体" panose="02000000000000000000" charset="-122"/>
                <a:ea typeface="方正正中黑简体" panose="02000000000000000000" charset="-122"/>
              </a:rPr>
              <a:t>所有公办及民办义务制学校</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a:solidFill>
                  <a:srgbClr val="0D60AC"/>
                </a:solidFill>
                <a:latin typeface="黑体" panose="02010609060101010101" pitchFamily="49" charset="-122"/>
                <a:ea typeface="黑体" panose="02010609060101010101" pitchFamily="49" charset="-122"/>
              </a:rPr>
              <a:t>困难类型：</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）城乡低保家庭</a:t>
            </a:r>
            <a:r>
              <a:rPr lang="zh-CN" altLang="en-US" sz="1600" b="1" dirty="0" smtClean="0">
                <a:latin typeface="方正正中黑简体" panose="02000000000000000000" charset="-122"/>
                <a:ea typeface="方正正中黑简体" panose="02000000000000000000" charset="-122"/>
              </a:rPr>
              <a:t>学生         （</a:t>
            </a:r>
            <a:r>
              <a:rPr lang="en-US" altLang="zh-CN" sz="1600" b="1" dirty="0" smtClean="0">
                <a:latin typeface="方正正中黑简体" panose="02000000000000000000" charset="-122"/>
                <a:ea typeface="方正正中黑简体" panose="02000000000000000000" charset="-122"/>
              </a:rPr>
              <a:t>2</a:t>
            </a:r>
            <a:r>
              <a:rPr lang="zh-CN" altLang="en-US" sz="1600" b="1" dirty="0">
                <a:latin typeface="方正正中黑简体" panose="02000000000000000000" charset="-122"/>
                <a:ea typeface="方正正中黑简体" panose="02000000000000000000" charset="-122"/>
              </a:rPr>
              <a:t>）特困供养</a:t>
            </a:r>
            <a:r>
              <a:rPr lang="zh-CN" altLang="en-US" sz="1600" b="1" dirty="0" smtClean="0">
                <a:latin typeface="方正正中黑简体" panose="02000000000000000000" charset="-122"/>
                <a:ea typeface="方正正中黑简体" panose="02000000000000000000" charset="-122"/>
              </a:rPr>
              <a:t>人员             （</a:t>
            </a:r>
            <a:r>
              <a:rPr lang="en-US" altLang="zh-CN" sz="1600" b="1" dirty="0">
                <a:latin typeface="方正正中黑简体" panose="02000000000000000000" charset="-122"/>
                <a:ea typeface="方正正中黑简体" panose="02000000000000000000" charset="-122"/>
              </a:rPr>
              <a:t>3</a:t>
            </a:r>
            <a:r>
              <a:rPr lang="zh-CN" altLang="en-US" sz="1600" b="1" dirty="0">
                <a:latin typeface="方正正中黑简体" panose="02000000000000000000" charset="-122"/>
                <a:ea typeface="方正正中黑简体" panose="02000000000000000000" charset="-122"/>
              </a:rPr>
              <a:t>）烈士子女  （</a:t>
            </a:r>
            <a:r>
              <a:rPr lang="en-US" altLang="zh-CN" sz="1600" b="1" dirty="0">
                <a:latin typeface="方正正中黑简体" panose="02000000000000000000" charset="-122"/>
                <a:ea typeface="方正正中黑简体" panose="02000000000000000000" charset="-122"/>
              </a:rPr>
              <a:t>4</a:t>
            </a:r>
            <a:r>
              <a:rPr lang="zh-CN" altLang="en-US" sz="1600" b="1" dirty="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孤儿</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5</a:t>
            </a:r>
            <a:r>
              <a:rPr lang="zh-CN" altLang="en-US" sz="1600" b="1" dirty="0" smtClean="0">
                <a:latin typeface="方正正中黑简体" panose="02000000000000000000" charset="-122"/>
                <a:ea typeface="方正正中黑简体" panose="02000000000000000000" charset="-122"/>
              </a:rPr>
              <a:t>）本市低收入</a:t>
            </a:r>
            <a:r>
              <a:rPr lang="zh-CN" altLang="en-US" sz="1600" b="1" dirty="0">
                <a:latin typeface="方正正中黑简体" panose="02000000000000000000" charset="-122"/>
                <a:ea typeface="方正正中黑简体" panose="02000000000000000000" charset="-122"/>
              </a:rPr>
              <a:t>家庭学生   </a:t>
            </a:r>
            <a:r>
              <a:rPr lang="zh-CN" altLang="en-US" sz="1600" b="1" dirty="0" smtClean="0">
                <a:latin typeface="方正正中黑简体" panose="02000000000000000000" charset="-122"/>
                <a:ea typeface="方正正中黑简体" panose="02000000000000000000" charset="-122"/>
              </a:rPr>
              <a:t>  </a:t>
            </a: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6</a:t>
            </a:r>
            <a:r>
              <a:rPr lang="zh-CN" altLang="en-US" sz="1600" b="1" dirty="0" smtClean="0">
                <a:latin typeface="方正正中黑简体" panose="02000000000000000000" charset="-122"/>
                <a:ea typeface="方正正中黑简体" panose="02000000000000000000" charset="-122"/>
              </a:rPr>
              <a:t>）原建</a:t>
            </a:r>
            <a:r>
              <a:rPr lang="zh-CN" altLang="en-US" sz="1600" b="1" dirty="0">
                <a:latin typeface="方正正中黑简体" panose="02000000000000000000" charset="-122"/>
                <a:ea typeface="方正正中黑简体" panose="02000000000000000000" charset="-122"/>
              </a:rPr>
              <a:t>档立卡</a:t>
            </a:r>
            <a:r>
              <a:rPr lang="zh-CN" altLang="en-US" sz="1600" b="1" dirty="0" smtClean="0">
                <a:latin typeface="方正正中黑简体" panose="02000000000000000000" charset="-122"/>
                <a:ea typeface="方正正中黑简体" panose="02000000000000000000" charset="-122"/>
              </a:rPr>
              <a:t>家庭经济困难学生  （</a:t>
            </a:r>
            <a:r>
              <a:rPr lang="en-US" altLang="zh-CN" sz="1600" b="1" dirty="0" smtClean="0">
                <a:latin typeface="方正正中黑简体" panose="02000000000000000000" charset="-122"/>
                <a:ea typeface="方正正中黑简体" panose="02000000000000000000" charset="-122"/>
              </a:rPr>
              <a:t>7</a:t>
            </a:r>
            <a:r>
              <a:rPr lang="zh-CN" altLang="en-US" sz="1600" b="1" dirty="0">
                <a:latin typeface="方正正中黑简体" panose="02000000000000000000" charset="-122"/>
                <a:ea typeface="方正正中黑简体" panose="02000000000000000000" charset="-122"/>
              </a:rPr>
              <a:t>）残疾学生   </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仿宋"/>
                <a:ea typeface="方正正中黑简体" panose="02000000000000000000" charset="-122"/>
              </a:rPr>
              <a:t> </a:t>
            </a:r>
            <a:r>
              <a:rPr lang="zh-CN" altLang="en-US" sz="1600" b="1" dirty="0" smtClean="0">
                <a:latin typeface="仿宋"/>
                <a:ea typeface="仿宋"/>
              </a:rPr>
              <a:t>★</a:t>
            </a: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8</a:t>
            </a:r>
            <a:r>
              <a:rPr lang="zh-CN" altLang="en-US" sz="1600" b="1" dirty="0">
                <a:latin typeface="方正正中黑简体" panose="02000000000000000000" charset="-122"/>
                <a:ea typeface="方正正中黑简体" panose="02000000000000000000" charset="-122"/>
              </a:rPr>
              <a:t>）困境儿童       </a:t>
            </a:r>
            <a:r>
              <a:rPr lang="zh-CN" altLang="en-US" sz="1600" b="1" dirty="0" smtClean="0">
                <a:latin typeface="方正正中黑简体" panose="02000000000000000000" charset="-122"/>
                <a:ea typeface="方正正中黑简体" panose="02000000000000000000" charset="-122"/>
              </a:rPr>
              <a:t>        </a:t>
            </a:r>
            <a:r>
              <a:rPr lang="zh-CN" altLang="en-US" sz="1600" b="1" dirty="0" smtClean="0">
                <a:latin typeface="仿宋"/>
                <a:ea typeface="仿宋"/>
              </a:rPr>
              <a:t>★</a:t>
            </a: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9</a:t>
            </a:r>
            <a:r>
              <a:rPr lang="zh-CN" altLang="en-US"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sym typeface="+mn-ea"/>
              </a:rPr>
              <a:t>公安英烈英模和因公</a:t>
            </a:r>
            <a:r>
              <a:rPr lang="zh-CN" altLang="en-US" sz="1600" b="1" dirty="0" smtClean="0">
                <a:latin typeface="方正正中黑简体" panose="02000000000000000000" charset="-122"/>
                <a:ea typeface="方正正中黑简体" panose="02000000000000000000" charset="-122"/>
                <a:sym typeface="+mn-ea"/>
              </a:rPr>
              <a:t>牺牲</a:t>
            </a:r>
            <a:r>
              <a:rPr lang="zh-CN" altLang="en-US" sz="1600" b="1" dirty="0">
                <a:latin typeface="方正正中黑简体" panose="02000000000000000000" charset="-122"/>
                <a:ea typeface="方正正中黑简体" panose="02000000000000000000" charset="-122"/>
                <a:sym typeface="+mn-ea"/>
              </a:rPr>
              <a:t>伤残公安民警</a:t>
            </a:r>
            <a:r>
              <a:rPr lang="zh-CN" altLang="en-US" sz="1600" b="1" dirty="0" smtClean="0">
                <a:latin typeface="方正正中黑简体" panose="02000000000000000000" charset="-122"/>
                <a:ea typeface="方正正中黑简体" panose="02000000000000000000" charset="-122"/>
                <a:sym typeface="+mn-ea"/>
              </a:rPr>
              <a:t>子女</a:t>
            </a:r>
            <a:endParaRPr lang="en-US" altLang="zh-CN" sz="1600" b="1" dirty="0" smtClean="0">
              <a:latin typeface="方正正中黑简体" panose="02000000000000000000" charset="-122"/>
              <a:ea typeface="方正正中黑简体" panose="02000000000000000000" charset="-122"/>
              <a:sym typeface="+mn-ea"/>
            </a:endParaRPr>
          </a:p>
          <a:p>
            <a:pPr>
              <a:lnSpc>
                <a:spcPct val="150000"/>
              </a:lnSpc>
            </a:pPr>
            <a:endParaRPr lang="en-US" altLang="zh-CN" sz="1600" b="1" dirty="0">
              <a:latin typeface="方正正中黑简体" panose="02000000000000000000" charset="-122"/>
              <a:ea typeface="方正正中黑简体" panose="02000000000000000000" charset="-122"/>
              <a:sym typeface="+mn-ea"/>
            </a:endParaRPr>
          </a:p>
          <a:p>
            <a:pPr>
              <a:lnSpc>
                <a:spcPct val="150000"/>
              </a:lnSpc>
            </a:pPr>
            <a:r>
              <a:rPr lang="zh-CN" altLang="en-US" sz="1600" b="1" dirty="0" smtClean="0">
                <a:solidFill>
                  <a:srgbClr val="FF0000"/>
                </a:solidFill>
                <a:latin typeface="方正正中黑简体" panose="02000000000000000000" charset="-122"/>
                <a:ea typeface="方正正中黑简体" panose="02000000000000000000" charset="-122"/>
              </a:rPr>
              <a:t>注意</a:t>
            </a:r>
            <a:r>
              <a:rPr lang="zh-CN" altLang="en-US" sz="1600" b="1" dirty="0">
                <a:solidFill>
                  <a:srgbClr val="FF0000"/>
                </a:solidFill>
                <a:latin typeface="方正正中黑简体" panose="02000000000000000000" charset="-122"/>
                <a:ea typeface="方正正中黑简体" panose="02000000000000000000" charset="-122"/>
              </a:rPr>
              <a:t>：不再强调本市户籍，即外省市户籍</a:t>
            </a:r>
            <a:r>
              <a:rPr lang="zh-CN" altLang="en-US" sz="1600" b="1" dirty="0" smtClean="0">
                <a:solidFill>
                  <a:srgbClr val="FF0000"/>
                </a:solidFill>
                <a:latin typeface="方正正中黑简体" panose="02000000000000000000" charset="-122"/>
                <a:ea typeface="方正正中黑简体" panose="02000000000000000000" charset="-122"/>
              </a:rPr>
              <a:t>的学生也</a:t>
            </a:r>
            <a:r>
              <a:rPr lang="zh-CN" altLang="en-US" sz="1600" b="1" dirty="0">
                <a:solidFill>
                  <a:srgbClr val="FF0000"/>
                </a:solidFill>
                <a:latin typeface="方正正中黑简体" panose="02000000000000000000" charset="-122"/>
                <a:ea typeface="方正正中黑简体" panose="02000000000000000000" charset="-122"/>
              </a:rPr>
              <a:t>可</a:t>
            </a:r>
            <a:r>
              <a:rPr lang="zh-CN" altLang="en-US" sz="1600" b="1" dirty="0" smtClean="0">
                <a:solidFill>
                  <a:srgbClr val="FF0000"/>
                </a:solidFill>
                <a:latin typeface="方正正中黑简体" panose="02000000000000000000" charset="-122"/>
                <a:ea typeface="方正正中黑简体" panose="02000000000000000000" charset="-122"/>
              </a:rPr>
              <a:t>享受资助。（低收入家庭除外）</a:t>
            </a:r>
            <a:endParaRPr lang="zh-CN" altLang="en-US" sz="1600" b="1" dirty="0">
              <a:solidFill>
                <a:srgbClr val="FF0000"/>
              </a:soli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4487798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（义务教育资助）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341632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资助</a:t>
            </a:r>
            <a:r>
              <a:rPr lang="zh-CN" altLang="en-US" sz="1600" b="1" dirty="0" smtClean="0">
                <a:solidFill>
                  <a:srgbClr val="0D60AC"/>
                </a:solidFill>
                <a:latin typeface="黑体" panose="02010609060101010101" pitchFamily="49" charset="-122"/>
                <a:ea typeface="黑体" panose="02010609060101010101" pitchFamily="49" charset="-122"/>
              </a:rPr>
              <a:t>内容</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城乡低保家庭学生、特困供养人员、烈士子女  、孤儿</a:t>
            </a:r>
            <a:r>
              <a:rPr lang="zh-CN" altLang="en-US" sz="1600" b="1" dirty="0" smtClean="0">
                <a:latin typeface="方正正中黑简体" panose="02000000000000000000" charset="-122"/>
                <a:ea typeface="方正正中黑简体" panose="02000000000000000000" charset="-122"/>
              </a:rPr>
              <a:t>、原建</a:t>
            </a:r>
            <a:r>
              <a:rPr lang="zh-CN" altLang="en-US" sz="1600" b="1" dirty="0">
                <a:latin typeface="方正正中黑简体" panose="02000000000000000000" charset="-122"/>
                <a:ea typeface="方正正中黑简体" panose="02000000000000000000" charset="-122"/>
              </a:rPr>
              <a:t>档立卡</a:t>
            </a:r>
            <a:r>
              <a:rPr lang="zh-CN" altLang="en-US" sz="1600" b="1" dirty="0" smtClean="0">
                <a:latin typeface="方正正中黑简体" panose="02000000000000000000" charset="-122"/>
                <a:ea typeface="方正正中黑简体" panose="02000000000000000000" charset="-122"/>
              </a:rPr>
              <a:t>家庭经济困难学生</a:t>
            </a:r>
            <a:r>
              <a:rPr lang="zh-CN" altLang="en-US" sz="1600" b="1" dirty="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残疾学生、   </a:t>
            </a:r>
            <a:r>
              <a:rPr lang="zh-CN" altLang="en-US" sz="1600" b="1" dirty="0">
                <a:latin typeface="仿宋"/>
                <a:ea typeface="仿宋"/>
              </a:rPr>
              <a:t>★</a:t>
            </a:r>
            <a:r>
              <a:rPr lang="zh-CN" altLang="en-US" sz="1600" b="1" dirty="0">
                <a:latin typeface="方正正中黑简体" panose="02000000000000000000" charset="-122"/>
                <a:ea typeface="方正正中黑简体" panose="02000000000000000000" charset="-122"/>
              </a:rPr>
              <a:t>困境儿童、</a:t>
            </a:r>
            <a:r>
              <a:rPr lang="zh-CN" altLang="en-US" sz="1600" b="1" dirty="0">
                <a:latin typeface="仿宋"/>
                <a:ea typeface="仿宋"/>
              </a:rPr>
              <a:t> ★</a:t>
            </a:r>
            <a:r>
              <a:rPr lang="zh-CN" altLang="en-US" sz="1600" b="1" dirty="0" smtClean="0">
                <a:latin typeface="方正正中黑简体" panose="02000000000000000000" charset="-122"/>
                <a:ea typeface="方正正中黑简体" panose="02000000000000000000" charset="-122"/>
              </a:rPr>
              <a:t>公安英烈子女，</a:t>
            </a:r>
            <a:r>
              <a:rPr lang="zh-CN" altLang="en-US" sz="1600" b="1" dirty="0">
                <a:latin typeface="方正正中黑简体" panose="02000000000000000000" charset="-122"/>
                <a:ea typeface="方正正中黑简体" panose="02000000000000000000" charset="-122"/>
              </a:rPr>
              <a:t>免除</a:t>
            </a:r>
            <a:r>
              <a:rPr lang="zh-CN" altLang="en-US" sz="1600" b="1" dirty="0">
                <a:solidFill>
                  <a:srgbClr val="FF0000"/>
                </a:solidFill>
                <a:latin typeface="方正正中黑简体" panose="02000000000000000000" charset="-122"/>
                <a:ea typeface="方正正中黑简体" panose="02000000000000000000" charset="-122"/>
              </a:rPr>
              <a:t>代办服务性收费</a:t>
            </a:r>
            <a:r>
              <a:rPr lang="zh-CN" altLang="en-US" sz="1600" b="1" dirty="0">
                <a:latin typeface="方正正中黑简体" panose="02000000000000000000" charset="-122"/>
                <a:ea typeface="方正正中黑简体" panose="02000000000000000000" charset="-122"/>
              </a:rPr>
              <a:t>。</a:t>
            </a:r>
            <a:endParaRPr lang="en-US" altLang="zh-CN" sz="1600" b="1" dirty="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）低收入家庭学生、</a:t>
            </a:r>
            <a:r>
              <a:rPr lang="zh-CN" altLang="en-US" sz="1600" b="1" dirty="0" smtClean="0">
                <a:latin typeface="仿宋"/>
                <a:ea typeface="仿宋"/>
              </a:rPr>
              <a:t> </a:t>
            </a:r>
            <a:r>
              <a:rPr lang="zh-CN" altLang="en-US" sz="1600" b="1" dirty="0">
                <a:latin typeface="仿宋"/>
                <a:ea typeface="仿宋"/>
              </a:rPr>
              <a:t>★</a:t>
            </a:r>
            <a:r>
              <a:rPr lang="zh-CN" altLang="en-US" sz="1600" b="1" dirty="0">
                <a:latin typeface="方正正中黑简体" panose="02000000000000000000" charset="-122"/>
                <a:ea typeface="方正正中黑简体" panose="02000000000000000000" charset="-122"/>
              </a:rPr>
              <a:t>公安英模和因公牺牲伤残公安民警子女，免除</a:t>
            </a:r>
            <a:r>
              <a:rPr lang="zh-CN" altLang="en-US" sz="1600" b="1" dirty="0" smtClean="0">
                <a:latin typeface="方正正中黑简体" panose="02000000000000000000" charset="-122"/>
                <a:ea typeface="方正正中黑简体" panose="02000000000000000000" charset="-122"/>
              </a:rPr>
              <a:t>代办费中的</a:t>
            </a:r>
            <a:r>
              <a:rPr lang="zh-CN" altLang="en-US" sz="1600" b="1" dirty="0" smtClean="0">
                <a:solidFill>
                  <a:srgbClr val="FF0000"/>
                </a:solidFill>
                <a:latin typeface="方正正中黑简体" panose="02000000000000000000" charset="-122"/>
                <a:ea typeface="方正正中黑简体" panose="02000000000000000000" charset="-122"/>
              </a:rPr>
              <a:t>餐费和课外活动费</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）住宿的残疾学生，同时免除其</a:t>
            </a:r>
            <a:r>
              <a:rPr lang="zh-CN" altLang="en-US" sz="1600" b="1" dirty="0" smtClean="0">
                <a:solidFill>
                  <a:srgbClr val="FF0000"/>
                </a:solidFill>
                <a:latin typeface="方正正中黑简体" panose="02000000000000000000" charset="-122"/>
                <a:ea typeface="方正正中黑简体" panose="02000000000000000000" charset="-122"/>
              </a:rPr>
              <a:t>住宿费及三餐费</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资助标准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）代办服务性收费：据实免除。</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）住宿费：按照物价部门批准的标准免除，学校收费低于该标准的，据实免除。</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6514873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（普通高中资助）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198408" y="1024677"/>
            <a:ext cx="8731781" cy="2308324"/>
          </a:xfrm>
          <a:prstGeom prst="rect">
            <a:avLst/>
          </a:prstGeom>
          <a:noFill/>
        </p:spPr>
        <p:txBody>
          <a:bodyPr wrap="square" rtlCol="0">
            <a:spAutoFit/>
          </a:bodyPr>
          <a:lstStyle/>
          <a:p>
            <a:pPr marL="342900" indent="-342900">
              <a:lnSpc>
                <a:spcPct val="150000"/>
              </a:lnSpc>
              <a:buAutoNum type="arabicPeriod"/>
            </a:pPr>
            <a:r>
              <a:rPr lang="zh-CN" altLang="en-US" sz="1600" b="1" dirty="0">
                <a:solidFill>
                  <a:srgbClr val="0D60AC"/>
                </a:solidFill>
                <a:latin typeface="黑体" panose="02010609060101010101" pitchFamily="49" charset="-122"/>
                <a:ea typeface="黑体" panose="02010609060101010101" pitchFamily="49" charset="-122"/>
              </a:rPr>
              <a:t>资助对象</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a:solidFill>
                  <a:srgbClr val="0D60AC"/>
                </a:solidFill>
                <a:latin typeface="黑体" panose="02010609060101010101" pitchFamily="49" charset="-122"/>
                <a:ea typeface="黑体" panose="02010609060101010101" pitchFamily="49" charset="-122"/>
              </a:rPr>
              <a:t>学校类别：</a:t>
            </a:r>
            <a:r>
              <a:rPr lang="zh-CN" altLang="en-US" sz="1600" b="1" dirty="0" smtClean="0">
                <a:latin typeface="方正正中黑简体" panose="02000000000000000000" charset="-122"/>
                <a:ea typeface="方正正中黑简体" panose="02000000000000000000" charset="-122"/>
              </a:rPr>
              <a:t>所有公办及民办普通高中学校</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a:solidFill>
                  <a:srgbClr val="0D60AC"/>
                </a:solidFill>
                <a:latin typeface="黑体" panose="02010609060101010101" pitchFamily="49" charset="-122"/>
                <a:ea typeface="黑体" panose="02010609060101010101" pitchFamily="49" charset="-122"/>
              </a:rPr>
              <a:t>困难类型</a:t>
            </a:r>
            <a:r>
              <a:rPr lang="zh-CN" altLang="en-US" sz="1600" b="1" dirty="0" smtClean="0">
                <a:solidFill>
                  <a:srgbClr val="0D60AC"/>
                </a:solidFill>
                <a:latin typeface="黑体" panose="02010609060101010101" pitchFamily="49" charset="-122"/>
                <a:ea typeface="黑体" panose="02010609060101010101" pitchFamily="49" charset="-122"/>
              </a:rPr>
              <a:t>：</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）城乡低保家庭</a:t>
            </a:r>
            <a:r>
              <a:rPr lang="zh-CN" altLang="en-US" sz="1600" b="1" dirty="0" smtClean="0">
                <a:latin typeface="方正正中黑简体" panose="02000000000000000000" charset="-122"/>
                <a:ea typeface="方正正中黑简体" panose="02000000000000000000" charset="-122"/>
              </a:rPr>
              <a:t>学生           （</a:t>
            </a:r>
            <a:r>
              <a:rPr lang="en-US" altLang="zh-CN" sz="1600" b="1" dirty="0">
                <a:latin typeface="方正正中黑简体" panose="02000000000000000000" charset="-122"/>
                <a:ea typeface="方正正中黑简体" panose="02000000000000000000" charset="-122"/>
              </a:rPr>
              <a:t>2</a:t>
            </a:r>
            <a:r>
              <a:rPr lang="zh-CN" altLang="en-US" sz="1600" b="1" dirty="0">
                <a:latin typeface="方正正中黑简体" panose="02000000000000000000" charset="-122"/>
                <a:ea typeface="方正正中黑简体" panose="02000000000000000000" charset="-122"/>
              </a:rPr>
              <a:t>）特困供养</a:t>
            </a:r>
            <a:r>
              <a:rPr lang="zh-CN" altLang="en-US" sz="1600" b="1" dirty="0" smtClean="0">
                <a:latin typeface="方正正中黑简体" panose="02000000000000000000" charset="-122"/>
                <a:ea typeface="方正正中黑简体" panose="02000000000000000000" charset="-122"/>
              </a:rPr>
              <a:t>人员              （</a:t>
            </a:r>
            <a:r>
              <a:rPr lang="en-US" altLang="zh-CN" sz="1600" b="1" dirty="0">
                <a:latin typeface="方正正中黑简体" panose="02000000000000000000" charset="-122"/>
                <a:ea typeface="方正正中黑简体" panose="02000000000000000000" charset="-122"/>
              </a:rPr>
              <a:t>3</a:t>
            </a:r>
            <a:r>
              <a:rPr lang="zh-CN" altLang="en-US" sz="1600" b="1" dirty="0">
                <a:latin typeface="方正正中黑简体" panose="02000000000000000000" charset="-122"/>
                <a:ea typeface="方正正中黑简体" panose="02000000000000000000" charset="-122"/>
              </a:rPr>
              <a:t>）烈士子女  </a:t>
            </a:r>
            <a:r>
              <a:rPr lang="zh-CN" altLang="en-US" sz="1600" b="1" dirty="0" smtClean="0">
                <a:latin typeface="方正正中黑简体" panose="02000000000000000000" charset="-122"/>
                <a:ea typeface="方正正中黑简体" panose="02000000000000000000" charset="-122"/>
              </a:rPr>
              <a:t> （</a:t>
            </a:r>
            <a:r>
              <a:rPr lang="en-US" altLang="zh-CN" sz="1600" b="1" dirty="0">
                <a:latin typeface="方正正中黑简体" panose="02000000000000000000" charset="-122"/>
                <a:ea typeface="方正正中黑简体" panose="02000000000000000000" charset="-122"/>
              </a:rPr>
              <a:t>4</a:t>
            </a:r>
            <a:r>
              <a:rPr lang="zh-CN" altLang="en-US" sz="1600" b="1" dirty="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孤儿</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5</a:t>
            </a:r>
            <a:r>
              <a:rPr lang="zh-CN" altLang="en-US" sz="1600" b="1" dirty="0" smtClean="0">
                <a:latin typeface="方正正中黑简体" panose="02000000000000000000" charset="-122"/>
                <a:ea typeface="方正正中黑简体" panose="02000000000000000000" charset="-122"/>
              </a:rPr>
              <a:t>）本市低收入</a:t>
            </a:r>
            <a:r>
              <a:rPr lang="zh-CN" altLang="en-US" sz="1600" b="1" dirty="0">
                <a:latin typeface="方正正中黑简体" panose="02000000000000000000" charset="-122"/>
                <a:ea typeface="方正正中黑简体" panose="02000000000000000000" charset="-122"/>
              </a:rPr>
              <a:t>家庭学生       </a:t>
            </a:r>
            <a:r>
              <a:rPr lang="zh-CN" altLang="en-US" sz="1600" b="1" dirty="0" smtClean="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6</a:t>
            </a:r>
            <a:r>
              <a:rPr lang="zh-CN" altLang="en-US" sz="1600" b="1" dirty="0" smtClean="0">
                <a:latin typeface="方正正中黑简体" panose="02000000000000000000" charset="-122"/>
                <a:ea typeface="方正正中黑简体" panose="02000000000000000000" charset="-122"/>
              </a:rPr>
              <a:t>）原建</a:t>
            </a:r>
            <a:r>
              <a:rPr lang="zh-CN" altLang="en-US" sz="1600" b="1" dirty="0">
                <a:latin typeface="方正正中黑简体" panose="02000000000000000000" charset="-122"/>
                <a:ea typeface="方正正中黑简体" panose="02000000000000000000" charset="-122"/>
              </a:rPr>
              <a:t>档立卡</a:t>
            </a:r>
            <a:r>
              <a:rPr lang="zh-CN" altLang="en-US" sz="1600" b="1" dirty="0" smtClean="0">
                <a:latin typeface="方正正中黑简体" panose="02000000000000000000" charset="-122"/>
                <a:ea typeface="方正正中黑简体" panose="02000000000000000000" charset="-122"/>
              </a:rPr>
              <a:t>家庭经济困难学生 （</a:t>
            </a:r>
            <a:r>
              <a:rPr lang="en-US" altLang="zh-CN" sz="1600" b="1" dirty="0" smtClean="0">
                <a:latin typeface="方正正中黑简体" panose="02000000000000000000" charset="-122"/>
                <a:ea typeface="方正正中黑简体" panose="02000000000000000000" charset="-122"/>
              </a:rPr>
              <a:t>7</a:t>
            </a:r>
            <a:r>
              <a:rPr lang="zh-CN" altLang="en-US" sz="1600" b="1" dirty="0">
                <a:latin typeface="方正正中黑简体" panose="02000000000000000000" charset="-122"/>
                <a:ea typeface="方正正中黑简体" panose="02000000000000000000" charset="-122"/>
              </a:rPr>
              <a:t>）残疾学生   </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仿宋"/>
                <a:ea typeface="方正正中黑简体" panose="02000000000000000000" charset="-122"/>
              </a:rPr>
              <a:t> </a:t>
            </a:r>
            <a:r>
              <a:rPr lang="zh-CN" altLang="en-US" sz="1600" b="1" dirty="0" smtClean="0">
                <a:latin typeface="仿宋"/>
                <a:ea typeface="仿宋"/>
              </a:rPr>
              <a:t>★</a:t>
            </a: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8</a:t>
            </a:r>
            <a:r>
              <a:rPr lang="zh-CN" altLang="en-US" sz="1600" b="1" dirty="0">
                <a:latin typeface="方正正中黑简体" panose="02000000000000000000" charset="-122"/>
                <a:ea typeface="方正正中黑简体" panose="02000000000000000000" charset="-122"/>
              </a:rPr>
              <a:t>）困境儿童      </a:t>
            </a:r>
            <a:r>
              <a:rPr lang="zh-CN" altLang="en-US" sz="1600" b="1" dirty="0" smtClean="0">
                <a:latin typeface="方正正中黑简体" panose="02000000000000000000" charset="-122"/>
                <a:ea typeface="方正正中黑简体" panose="02000000000000000000" charset="-122"/>
              </a:rPr>
              <a:t>           </a:t>
            </a:r>
            <a:r>
              <a:rPr lang="zh-CN" altLang="en-US" sz="1600" b="1" dirty="0">
                <a:latin typeface="仿宋"/>
                <a:ea typeface="仿宋"/>
              </a:rPr>
              <a:t>★</a:t>
            </a:r>
            <a:r>
              <a:rPr lang="zh-CN" altLang="en-US" sz="1600" b="1" dirty="0">
                <a:latin typeface="方正正中黑简体" panose="02000000000000000000" charset="-122"/>
                <a:ea typeface="方正正中黑简体" panose="02000000000000000000" charset="-122"/>
              </a:rPr>
              <a:t>（</a:t>
            </a:r>
            <a:r>
              <a:rPr lang="en-US" altLang="zh-CN" sz="1600" b="1" dirty="0">
                <a:latin typeface="方正正中黑简体" panose="02000000000000000000" charset="-122"/>
                <a:ea typeface="方正正中黑简体" panose="02000000000000000000" charset="-122"/>
              </a:rPr>
              <a:t>9</a:t>
            </a:r>
            <a:r>
              <a:rPr lang="zh-CN" altLang="en-US"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sym typeface="+mn-ea"/>
              </a:rPr>
              <a:t>公安英烈英模和因公</a:t>
            </a:r>
            <a:r>
              <a:rPr lang="zh-CN" altLang="en-US" sz="1600" b="1" dirty="0" smtClean="0">
                <a:latin typeface="方正正中黑简体" panose="02000000000000000000" charset="-122"/>
                <a:ea typeface="方正正中黑简体" panose="02000000000000000000" charset="-122"/>
                <a:sym typeface="+mn-ea"/>
              </a:rPr>
              <a:t>牺牲</a:t>
            </a:r>
            <a:r>
              <a:rPr lang="zh-CN" altLang="en-US" sz="1600" b="1" dirty="0">
                <a:latin typeface="方正正中黑简体" panose="02000000000000000000" charset="-122"/>
                <a:ea typeface="方正正中黑简体" panose="02000000000000000000" charset="-122"/>
                <a:sym typeface="+mn-ea"/>
              </a:rPr>
              <a:t>伤残公安民警子女</a:t>
            </a:r>
            <a:endParaRPr lang="en-US" altLang="zh-CN" sz="1600" b="1" dirty="0">
              <a:latin typeface="方正正中黑简体" panose="02000000000000000000" charset="-122"/>
              <a:ea typeface="方正正中黑简体" panose="02000000000000000000" charset="-122"/>
              <a:sym typeface="+mn-ea"/>
            </a:endParaRPr>
          </a:p>
        </p:txBody>
      </p:sp>
    </p:spTree>
    <p:extLst>
      <p:ext uri="{BB962C8B-B14F-4D97-AF65-F5344CB8AC3E}">
        <p14:creationId xmlns:p14="http://schemas.microsoft.com/office/powerpoint/2010/main" val="41416727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（普通高中资助）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8230081" cy="2308324"/>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资助内容：</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）城乡低保家庭学生、特困供养人员、烈士子女  、孤儿</a:t>
            </a:r>
            <a:r>
              <a:rPr lang="zh-CN" altLang="en-US" sz="1600" b="1" dirty="0" smtClean="0">
                <a:latin typeface="方正正中黑简体" panose="02000000000000000000" charset="-122"/>
                <a:ea typeface="方正正中黑简体" panose="02000000000000000000" charset="-122"/>
              </a:rPr>
              <a:t>、原建</a:t>
            </a:r>
            <a:r>
              <a:rPr lang="zh-CN" altLang="en-US" sz="1600" b="1" dirty="0">
                <a:latin typeface="方正正中黑简体" panose="02000000000000000000" charset="-122"/>
                <a:ea typeface="方正正中黑简体" panose="02000000000000000000" charset="-122"/>
              </a:rPr>
              <a:t>档立卡</a:t>
            </a:r>
            <a:r>
              <a:rPr lang="zh-CN" altLang="en-US" sz="1600" b="1" dirty="0" smtClean="0">
                <a:latin typeface="方正正中黑简体" panose="02000000000000000000" charset="-122"/>
                <a:ea typeface="方正正中黑简体" panose="02000000000000000000" charset="-122"/>
              </a:rPr>
              <a:t>家庭经济困难学生</a:t>
            </a:r>
            <a:r>
              <a:rPr lang="zh-CN" altLang="en-US" sz="1600" b="1" dirty="0">
                <a:latin typeface="方正正中黑简体" panose="02000000000000000000" charset="-122"/>
                <a:ea typeface="方正正中黑简体" panose="02000000000000000000" charset="-122"/>
              </a:rPr>
              <a:t>、残疾学生</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低收入家庭</a:t>
            </a:r>
            <a:r>
              <a:rPr lang="zh-CN" altLang="en-US" sz="1600" b="1" dirty="0" smtClean="0">
                <a:latin typeface="方正正中黑简体" panose="02000000000000000000" charset="-122"/>
                <a:ea typeface="方正正中黑简体" panose="02000000000000000000" charset="-122"/>
              </a:rPr>
              <a:t>学生、</a:t>
            </a:r>
            <a:r>
              <a:rPr lang="zh-CN" altLang="en-US" sz="1600" b="1" dirty="0" smtClean="0">
                <a:latin typeface="仿宋"/>
                <a:ea typeface="仿宋"/>
              </a:rPr>
              <a:t>★</a:t>
            </a:r>
            <a:r>
              <a:rPr lang="zh-CN" altLang="en-US" sz="1600" b="1" dirty="0">
                <a:latin typeface="方正正中黑简体" panose="02000000000000000000" charset="-122"/>
                <a:ea typeface="方正正中黑简体" panose="02000000000000000000" charset="-122"/>
              </a:rPr>
              <a:t>困境儿童、</a:t>
            </a:r>
            <a:r>
              <a:rPr lang="zh-CN" altLang="en-US" sz="1600" b="1" dirty="0">
                <a:latin typeface="仿宋"/>
                <a:ea typeface="仿宋"/>
              </a:rPr>
              <a:t> ★</a:t>
            </a:r>
            <a:r>
              <a:rPr lang="zh-CN" altLang="en-US" sz="1600" b="1" dirty="0" smtClean="0">
                <a:latin typeface="方正正中黑简体" panose="02000000000000000000" charset="-122"/>
                <a:ea typeface="方正正中黑简体" panose="02000000000000000000" charset="-122"/>
              </a:rPr>
              <a:t>公安英烈英模</a:t>
            </a:r>
            <a:r>
              <a:rPr lang="zh-CN" altLang="en-US" sz="1600" b="1" dirty="0">
                <a:latin typeface="方正正中黑简体" panose="02000000000000000000" charset="-122"/>
                <a:ea typeface="方正正中黑简体" panose="02000000000000000000" charset="-122"/>
              </a:rPr>
              <a:t>和因公牺牲伤残公安民警</a:t>
            </a:r>
            <a:r>
              <a:rPr lang="zh-CN" altLang="en-US" sz="1600" b="1" dirty="0" smtClean="0">
                <a:latin typeface="方正正中黑简体" panose="02000000000000000000" charset="-122"/>
                <a:ea typeface="方正正中黑简体" panose="02000000000000000000" charset="-122"/>
              </a:rPr>
              <a:t>子女享受免费教育：</a:t>
            </a:r>
            <a:r>
              <a:rPr lang="zh-CN" altLang="en-US" sz="1600" b="1" dirty="0" smtClean="0">
                <a:solidFill>
                  <a:srgbClr val="FF0000"/>
                </a:solidFill>
                <a:latin typeface="方正正中黑简体" panose="02000000000000000000" charset="-122"/>
                <a:ea typeface="方正正中黑简体" panose="02000000000000000000" charset="-122"/>
              </a:rPr>
              <a:t>免学费、免课本和作业本费</a:t>
            </a:r>
            <a:r>
              <a:rPr lang="zh-CN" altLang="en-US" sz="1600" b="1" dirty="0" smtClean="0">
                <a:latin typeface="方正正中黑简体" panose="02000000000000000000" charset="-122"/>
                <a:ea typeface="方正正中黑简体" panose="02000000000000000000" charset="-122"/>
              </a:rPr>
              <a:t>，并发放</a:t>
            </a:r>
            <a:r>
              <a:rPr lang="zh-CN" altLang="en-US" sz="1600" b="1" dirty="0" smtClean="0">
                <a:solidFill>
                  <a:srgbClr val="FF0000"/>
                </a:solidFill>
                <a:latin typeface="方正正中黑简体" panose="02000000000000000000" charset="-122"/>
                <a:ea typeface="方正正中黑简体" panose="02000000000000000000" charset="-122"/>
              </a:rPr>
              <a:t>助学金</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）其他家庭经济困难学生，不享受免费教育，仅发放</a:t>
            </a:r>
            <a:r>
              <a:rPr lang="zh-CN" altLang="en-US" sz="1600" b="1" dirty="0" smtClean="0">
                <a:solidFill>
                  <a:srgbClr val="FF0000"/>
                </a:solidFill>
                <a:latin typeface="方正正中黑简体" panose="02000000000000000000" charset="-122"/>
                <a:ea typeface="方正正中黑简体" panose="02000000000000000000" charset="-122"/>
              </a:rPr>
              <a:t>助学金</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）住宿的残疾学生，发</a:t>
            </a:r>
            <a:r>
              <a:rPr lang="zh-CN" altLang="en-US" sz="1600" b="1" dirty="0" smtClean="0">
                <a:solidFill>
                  <a:srgbClr val="FF0000"/>
                </a:solidFill>
                <a:latin typeface="方正正中黑简体" panose="02000000000000000000" charset="-122"/>
                <a:ea typeface="方正正中黑简体" panose="02000000000000000000" charset="-122"/>
              </a:rPr>
              <a:t>助学金</a:t>
            </a:r>
            <a:r>
              <a:rPr lang="zh-CN" altLang="en-US" sz="1600" b="1" dirty="0" smtClean="0">
                <a:latin typeface="方正正中黑简体" panose="02000000000000000000" charset="-122"/>
                <a:ea typeface="方正正中黑简体" panose="02000000000000000000" charset="-122"/>
              </a:rPr>
              <a:t>同时免除其</a:t>
            </a:r>
            <a:r>
              <a:rPr lang="zh-CN" altLang="en-US" sz="1600" b="1" dirty="0" smtClean="0">
                <a:solidFill>
                  <a:srgbClr val="FF0000"/>
                </a:solidFill>
                <a:latin typeface="方正正中黑简体" panose="02000000000000000000" charset="-122"/>
                <a:ea typeface="方正正中黑简体" panose="02000000000000000000" charset="-122"/>
              </a:rPr>
              <a:t>住宿费</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5175780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（普通高中资助）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2677656"/>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资助标准：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）学费：公办高中按照物价部门批准的学费收费标准予以免除；民办高中按每生每年</a:t>
            </a:r>
            <a:r>
              <a:rPr lang="en-US" altLang="zh-CN" sz="1600" b="1" dirty="0">
                <a:solidFill>
                  <a:srgbClr val="FF0000"/>
                </a:solidFill>
                <a:latin typeface="方正正中黑简体" panose="02000000000000000000" charset="-122"/>
                <a:ea typeface="方正正中黑简体" panose="02000000000000000000" charset="-122"/>
              </a:rPr>
              <a:t>4000</a:t>
            </a:r>
            <a:r>
              <a:rPr lang="zh-CN" altLang="en-US" sz="1600" b="1" dirty="0">
                <a:latin typeface="方正正中黑简体" panose="02000000000000000000" charset="-122"/>
                <a:ea typeface="方正正中黑简体" panose="02000000000000000000" charset="-122"/>
              </a:rPr>
              <a:t>元的标准予以免除</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a:latin typeface="方正正中黑简体" panose="02000000000000000000" charset="-122"/>
                <a:ea typeface="方正正中黑简体" panose="02000000000000000000" charset="-122"/>
              </a:rPr>
              <a:t>）课本和作业本费：按每生每年最高</a:t>
            </a:r>
            <a:r>
              <a:rPr lang="en-US" altLang="zh-CN" sz="1600" b="1" dirty="0">
                <a:solidFill>
                  <a:srgbClr val="FF0000"/>
                </a:solidFill>
                <a:latin typeface="方正正中黑简体" panose="02000000000000000000" charset="-122"/>
                <a:ea typeface="方正正中黑简体" panose="02000000000000000000" charset="-122"/>
              </a:rPr>
              <a:t>600</a:t>
            </a:r>
            <a:r>
              <a:rPr lang="zh-CN" altLang="en-US" sz="1600" b="1" dirty="0">
                <a:latin typeface="方正正中黑简体" panose="02000000000000000000" charset="-122"/>
                <a:ea typeface="方正正中黑简体" panose="02000000000000000000" charset="-122"/>
              </a:rPr>
              <a:t>元的标准予以免除，学校收费低于该标准的</a:t>
            </a:r>
            <a:r>
              <a:rPr lang="zh-CN" altLang="en-US" sz="1600" b="1" dirty="0" smtClean="0">
                <a:latin typeface="方正正中黑简体" panose="02000000000000000000" charset="-122"/>
                <a:ea typeface="方正正中黑简体" panose="02000000000000000000" charset="-122"/>
              </a:rPr>
              <a:t>，据实免除。</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a:latin typeface="方正正中黑简体" panose="02000000000000000000" charset="-122"/>
                <a:ea typeface="方正正中黑简体" panose="02000000000000000000" charset="-122"/>
              </a:rPr>
              <a:t>）住宿费：免费标准按照物价部门批准的标准执行，学校收费低于物价部门标准的</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据实免除</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37681662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（普通高中资助）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896535"/>
            <a:ext cx="7924230" cy="4893647"/>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资助标准：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4</a:t>
            </a:r>
            <a:r>
              <a:rPr lang="zh-CN" altLang="en-US" sz="1600" b="1" dirty="0" smtClean="0">
                <a:latin typeface="方正正中黑简体" panose="02000000000000000000" charset="-122"/>
                <a:ea typeface="方正正中黑简体" panose="02000000000000000000" charset="-122"/>
              </a:rPr>
              <a:t>）国家助学金</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smtClean="0">
                <a:latin typeface="方正正中黑简体" panose="02000000000000000000" charset="-122"/>
                <a:ea typeface="方正正中黑简体" panose="02000000000000000000" charset="-122"/>
              </a:rPr>
              <a:t>    </a:t>
            </a:r>
            <a:r>
              <a:rPr lang="en-US" altLang="zh-CN" sz="1600" b="1" dirty="0" smtClean="0">
                <a:latin typeface="仿宋"/>
                <a:ea typeface="仿宋"/>
              </a:rPr>
              <a:t>●</a:t>
            </a:r>
            <a:r>
              <a:rPr lang="zh-CN" altLang="en-US" sz="1600" b="1" dirty="0" smtClean="0">
                <a:latin typeface="方正正中黑简体" panose="02000000000000000000" charset="-122"/>
                <a:ea typeface="方正正中黑简体" panose="02000000000000000000" charset="-122"/>
              </a:rPr>
              <a:t>城乡</a:t>
            </a:r>
            <a:r>
              <a:rPr lang="zh-CN" altLang="en-US" sz="1600" b="1" dirty="0">
                <a:latin typeface="方正正中黑简体" panose="02000000000000000000" charset="-122"/>
                <a:ea typeface="方正正中黑简体" panose="02000000000000000000" charset="-122"/>
              </a:rPr>
              <a:t>低保家庭学生、特困供养人员、烈士子女、孤儿和残疾学生、建档立</a:t>
            </a:r>
            <a:r>
              <a:rPr lang="zh-CN" altLang="en-US" sz="1600" b="1" dirty="0" smtClean="0">
                <a:latin typeface="方正正中黑简体" panose="02000000000000000000" charset="-122"/>
                <a:ea typeface="方正正中黑简体" panose="02000000000000000000" charset="-122"/>
              </a:rPr>
              <a:t>卡家庭经济困难学生</a:t>
            </a:r>
            <a:r>
              <a:rPr lang="zh-CN" altLang="en-US" sz="1600" b="1" dirty="0">
                <a:latin typeface="方正正中黑简体" panose="02000000000000000000" charset="-122"/>
                <a:ea typeface="方正正中黑简体" panose="02000000000000000000" charset="-122"/>
              </a:rPr>
              <a:t>、 </a:t>
            </a:r>
            <a:r>
              <a:rPr lang="zh-CN" altLang="en-US" sz="1600" b="1" dirty="0" smtClean="0">
                <a:latin typeface="仿宋"/>
                <a:ea typeface="仿宋"/>
              </a:rPr>
              <a:t>★</a:t>
            </a:r>
            <a:r>
              <a:rPr lang="zh-CN" altLang="en-US" sz="1600" b="1" dirty="0">
                <a:latin typeface="方正正中黑简体" panose="02000000000000000000" charset="-122"/>
                <a:ea typeface="方正正中黑简体" panose="02000000000000000000" charset="-122"/>
              </a:rPr>
              <a:t>困境儿童、</a:t>
            </a:r>
            <a:r>
              <a:rPr lang="zh-CN" altLang="en-US" sz="1600" b="1" dirty="0">
                <a:latin typeface="仿宋"/>
                <a:ea typeface="仿宋"/>
              </a:rPr>
              <a:t> ★</a:t>
            </a:r>
            <a:r>
              <a:rPr lang="zh-CN" altLang="en-US" sz="1600" b="1" dirty="0">
                <a:latin typeface="方正正中黑简体" panose="02000000000000000000" charset="-122"/>
                <a:ea typeface="方正正中黑简体" panose="02000000000000000000" charset="-122"/>
              </a:rPr>
              <a:t>公安英烈子女：资助标准为每生每年</a:t>
            </a:r>
            <a:r>
              <a:rPr lang="en-US" altLang="zh-CN" sz="1600" b="1" dirty="0">
                <a:solidFill>
                  <a:srgbClr val="FF0000"/>
                </a:solidFill>
                <a:latin typeface="方正正中黑简体" panose="02000000000000000000" charset="-122"/>
                <a:ea typeface="方正正中黑简体" panose="02000000000000000000" charset="-122"/>
              </a:rPr>
              <a:t>4000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solidFill>
                  <a:srgbClr val="FF0000"/>
                </a:solidFill>
                <a:latin typeface="方正正中黑简体" panose="02000000000000000000" charset="-122"/>
                <a:ea typeface="方正正中黑简体" panose="02000000000000000000" charset="-122"/>
              </a:rPr>
              <a:t>2000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学期）。</a:t>
            </a:r>
            <a:endParaRPr lang="zh-CN" altLang="en-US"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latin typeface="方正正中黑简体" panose="02000000000000000000" charset="-122"/>
                <a:ea typeface="方正正中黑简体" panose="02000000000000000000" charset="-122"/>
              </a:rPr>
              <a:t>    </a:t>
            </a:r>
            <a:r>
              <a:rPr lang="en-US" altLang="zh-CN" sz="1600" b="1" dirty="0">
                <a:latin typeface="仿宋"/>
                <a:ea typeface="仿宋"/>
              </a:rPr>
              <a:t>●</a:t>
            </a:r>
            <a:r>
              <a:rPr lang="zh-CN" altLang="en-US" sz="1600" b="1" dirty="0" smtClean="0">
                <a:latin typeface="方正正中黑简体" panose="02000000000000000000" charset="-122"/>
                <a:ea typeface="方正正中黑简体" panose="02000000000000000000" charset="-122"/>
              </a:rPr>
              <a:t>低收入</a:t>
            </a:r>
            <a:r>
              <a:rPr lang="zh-CN" altLang="en-US" sz="1600" b="1" dirty="0">
                <a:latin typeface="方正正中黑简体" panose="02000000000000000000" charset="-122"/>
                <a:ea typeface="方正正中黑简体" panose="02000000000000000000" charset="-122"/>
              </a:rPr>
              <a:t>困难家庭学生、</a:t>
            </a:r>
            <a:r>
              <a:rPr lang="zh-CN" altLang="en-US" sz="1600" b="1" dirty="0">
                <a:latin typeface="仿宋"/>
                <a:ea typeface="仿宋"/>
              </a:rPr>
              <a:t> ★</a:t>
            </a:r>
            <a:r>
              <a:rPr lang="zh-CN" altLang="en-US" sz="1600" b="1" dirty="0">
                <a:latin typeface="方正正中黑简体" panose="02000000000000000000" charset="-122"/>
                <a:ea typeface="方正正中黑简体" panose="02000000000000000000" charset="-122"/>
              </a:rPr>
              <a:t>公安英模和因公牺牲伤残公安民警子女：资助标准为每生每年</a:t>
            </a:r>
            <a:r>
              <a:rPr lang="en-US" altLang="zh-CN" sz="1600" b="1" dirty="0">
                <a:solidFill>
                  <a:srgbClr val="FF0000"/>
                </a:solidFill>
                <a:latin typeface="方正正中黑简体" panose="02000000000000000000" charset="-122"/>
                <a:ea typeface="方正正中黑简体" panose="02000000000000000000" charset="-122"/>
              </a:rPr>
              <a:t>2000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solidFill>
                  <a:srgbClr val="FF0000"/>
                </a:solidFill>
                <a:latin typeface="方正正中黑简体" panose="02000000000000000000" charset="-122"/>
                <a:ea typeface="方正正中黑简体" panose="02000000000000000000" charset="-122"/>
              </a:rPr>
              <a:t>1000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学期）。</a:t>
            </a:r>
            <a:endParaRPr lang="zh-CN" altLang="en-US"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latin typeface="方正正中黑简体" panose="02000000000000000000" charset="-122"/>
                <a:ea typeface="方正正中黑简体" panose="02000000000000000000" charset="-122"/>
              </a:rPr>
              <a:t>    </a:t>
            </a:r>
            <a:r>
              <a:rPr lang="en-US" altLang="zh-CN" sz="1600" b="1" dirty="0">
                <a:latin typeface="仿宋"/>
                <a:ea typeface="仿宋"/>
              </a:rPr>
              <a:t>●</a:t>
            </a:r>
            <a:r>
              <a:rPr lang="zh-CN" altLang="en-US" sz="1600" b="1" dirty="0" smtClean="0">
                <a:latin typeface="方正正中黑简体" panose="02000000000000000000" charset="-122"/>
                <a:ea typeface="方正正中黑简体" panose="02000000000000000000" charset="-122"/>
              </a:rPr>
              <a:t>其他</a:t>
            </a:r>
            <a:r>
              <a:rPr lang="zh-CN" altLang="en-US" sz="1600" b="1" dirty="0">
                <a:latin typeface="方正正中黑简体" panose="02000000000000000000" charset="-122"/>
                <a:ea typeface="方正正中黑简体" panose="02000000000000000000" charset="-122"/>
              </a:rPr>
              <a:t>家庭经济困难学生：平均资助标准为每生每年</a:t>
            </a:r>
            <a:r>
              <a:rPr lang="en-US" altLang="zh-CN" sz="1600" b="1" dirty="0">
                <a:solidFill>
                  <a:srgbClr val="FF0000"/>
                </a:solidFill>
                <a:latin typeface="方正正中黑简体" panose="02000000000000000000" charset="-122"/>
                <a:ea typeface="方正正中黑简体" panose="02000000000000000000" charset="-122"/>
              </a:rPr>
              <a:t>1500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solidFill>
                  <a:srgbClr val="FF0000"/>
                </a:solidFill>
                <a:latin typeface="方正正中黑简体" panose="02000000000000000000" charset="-122"/>
                <a:ea typeface="方正正中黑简体" panose="02000000000000000000" charset="-122"/>
              </a:rPr>
              <a:t>750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学期），</a:t>
            </a:r>
            <a:r>
              <a:rPr lang="zh-CN" altLang="en-US" sz="1600" b="1" dirty="0">
                <a:latin typeface="方正正中黑简体" panose="02000000000000000000" charset="-122"/>
                <a:ea typeface="方正正中黑简体" panose="02000000000000000000" charset="-122"/>
              </a:rPr>
              <a:t>具体标准由市、区财政和教育部门，结合学生家庭经济困难程度，在</a:t>
            </a:r>
            <a:r>
              <a:rPr lang="en-US" altLang="zh-CN" sz="1600" b="1" dirty="0">
                <a:solidFill>
                  <a:srgbClr val="FF0000"/>
                </a:solidFill>
                <a:latin typeface="方正正中黑简体" panose="02000000000000000000" charset="-122"/>
                <a:ea typeface="方正正中黑简体" panose="02000000000000000000" charset="-122"/>
              </a:rPr>
              <a:t>1000-3000</a:t>
            </a:r>
            <a:r>
              <a:rPr lang="zh-CN" altLang="en-US" sz="1600" b="1" dirty="0" smtClean="0">
                <a:latin typeface="方正正中黑简体" panose="02000000000000000000" charset="-122"/>
                <a:ea typeface="方正正中黑简体" panose="02000000000000000000" charset="-122"/>
              </a:rPr>
              <a:t>元（</a:t>
            </a:r>
            <a:r>
              <a:rPr lang="en-US" altLang="zh-CN" sz="1600" b="1" dirty="0" smtClean="0">
                <a:solidFill>
                  <a:srgbClr val="FF0000"/>
                </a:solidFill>
                <a:latin typeface="方正正中黑简体" panose="02000000000000000000" charset="-122"/>
                <a:ea typeface="方正正中黑简体" panose="02000000000000000000" charset="-122"/>
              </a:rPr>
              <a:t>500-1500</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学期）范围</a:t>
            </a:r>
            <a:r>
              <a:rPr lang="zh-CN" altLang="en-US" sz="1600" b="1" dirty="0">
                <a:latin typeface="方正正中黑简体" panose="02000000000000000000" charset="-122"/>
                <a:ea typeface="方正正中黑简体" panose="02000000000000000000" charset="-122"/>
              </a:rPr>
              <a:t>内确定</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可以分</a:t>
            </a:r>
            <a:r>
              <a:rPr lang="en-US" altLang="zh-CN" sz="1600" b="1" dirty="0">
                <a:latin typeface="方正正中黑简体" panose="02000000000000000000" charset="-122"/>
                <a:ea typeface="方正正中黑简体" panose="02000000000000000000" charset="-122"/>
              </a:rPr>
              <a:t>2-3</a:t>
            </a:r>
            <a:r>
              <a:rPr lang="zh-CN" altLang="en-US" sz="1600" b="1" dirty="0">
                <a:latin typeface="方正正中黑简体" panose="02000000000000000000" charset="-122"/>
                <a:ea typeface="方正正中黑简体" panose="02000000000000000000" charset="-122"/>
              </a:rPr>
              <a:t>档</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 </a:t>
            </a:r>
            <a:r>
              <a:rPr lang="en-US" altLang="zh-CN" sz="1600" b="1" dirty="0" smtClean="0">
                <a:solidFill>
                  <a:srgbClr val="0D60AC"/>
                </a:solidFill>
                <a:latin typeface="黑体" panose="02010609060101010101" pitchFamily="49" charset="-122"/>
                <a:ea typeface="黑体" panose="02010609060101010101" pitchFamily="49" charset="-122"/>
              </a:rPr>
              <a:t> </a:t>
            </a:r>
            <a:r>
              <a:rPr lang="zh-CN" altLang="en-US" sz="1600" b="1" dirty="0" smtClean="0">
                <a:solidFill>
                  <a:srgbClr val="0D60AC"/>
                </a:solidFill>
                <a:latin typeface="黑体" panose="02010609060101010101" pitchFamily="49" charset="-122"/>
                <a:ea typeface="黑体" panose="02010609060101010101" pitchFamily="49" charset="-122"/>
              </a:rPr>
              <a:t>高中助学金资助</a:t>
            </a:r>
            <a:r>
              <a:rPr lang="zh-CN" altLang="en-US" sz="1600" b="1" dirty="0">
                <a:solidFill>
                  <a:srgbClr val="0D60AC"/>
                </a:solidFill>
                <a:latin typeface="黑体" panose="02010609060101010101" pitchFamily="49" charset="-122"/>
                <a:ea typeface="黑体" panose="02010609060101010101" pitchFamily="49" charset="-122"/>
              </a:rPr>
              <a:t>面</a:t>
            </a:r>
            <a:r>
              <a:rPr lang="zh-CN" altLang="en-US" sz="1600" b="1" dirty="0" smtClean="0">
                <a:solidFill>
                  <a:srgbClr val="0D60AC"/>
                </a:solidFill>
                <a:latin typeface="黑体" panose="02010609060101010101" pitchFamily="49" charset="-122"/>
                <a:ea typeface="黑体" panose="02010609060101010101" pitchFamily="49" charset="-122"/>
              </a:rPr>
              <a:t>：</a:t>
            </a:r>
            <a:r>
              <a:rPr lang="zh-CN" altLang="en-US" sz="1600" b="1" dirty="0">
                <a:latin typeface="方正正中黑简体" panose="02000000000000000000" charset="-122"/>
                <a:ea typeface="方正正中黑简体" panose="02000000000000000000" charset="-122"/>
              </a:rPr>
              <a:t>不</a:t>
            </a:r>
            <a:r>
              <a:rPr lang="zh-CN" altLang="en-US" sz="1600" b="1" dirty="0" smtClean="0">
                <a:latin typeface="方正正中黑简体" panose="02000000000000000000" charset="-122"/>
                <a:ea typeface="方正正中黑简体" panose="02000000000000000000" charset="-122"/>
              </a:rPr>
              <a:t>超过普通高中在校生</a:t>
            </a:r>
            <a:r>
              <a:rPr lang="zh-CN" altLang="en-US" sz="1600" b="1" dirty="0">
                <a:latin typeface="方正正中黑简体" panose="02000000000000000000" charset="-122"/>
                <a:ea typeface="方正正中黑简体" panose="02000000000000000000" charset="-122"/>
              </a:rPr>
              <a:t>总数的</a:t>
            </a:r>
            <a:r>
              <a:rPr lang="en-US" altLang="zh-CN" sz="1600" b="1" dirty="0">
                <a:latin typeface="方正正中黑简体" panose="02000000000000000000" charset="-122"/>
                <a:ea typeface="方正正中黑简体" panose="02000000000000000000" charset="-122"/>
              </a:rPr>
              <a:t>10%</a:t>
            </a:r>
            <a:r>
              <a:rPr lang="zh-CN" altLang="en-US" sz="1600" b="1" dirty="0">
                <a:latin typeface="方正正中黑简体" panose="02000000000000000000" charset="-122"/>
                <a:ea typeface="方正正中黑简体" panose="02000000000000000000" charset="-122"/>
              </a:rPr>
              <a:t>。</a:t>
            </a:r>
            <a:endParaRPr lang="en-US" altLang="zh-CN" sz="1600" b="1" dirty="0">
              <a:latin typeface="方正正中黑简体" panose="02000000000000000000" charset="-122"/>
              <a:ea typeface="方正正中黑简体" panose="02000000000000000000" charset="-122"/>
            </a:endParaRPr>
          </a:p>
          <a:p>
            <a:pPr>
              <a:lnSpc>
                <a:spcPct val="150000"/>
              </a:lnSpc>
            </a:pP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p>
        </p:txBody>
      </p:sp>
    </p:spTree>
    <p:extLst>
      <p:ext uri="{BB962C8B-B14F-4D97-AF65-F5344CB8AC3E}">
        <p14:creationId xmlns:p14="http://schemas.microsoft.com/office/powerpoint/2010/main" val="23579843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234055" y="1355725"/>
            <a:ext cx="2553970" cy="2533015"/>
          </a:xfrm>
          <a:prstGeom prst="ellipse">
            <a:avLst/>
          </a:prstGeom>
          <a:gradFill flip="none" rotWithShape="1">
            <a:gsLst>
              <a:gs pos="0">
                <a:schemeClr val="accent1"/>
              </a:gs>
              <a:gs pos="100000">
                <a:schemeClr val="accent1">
                  <a:lumMod val="75000"/>
                </a:schemeClr>
              </a:gs>
            </a:gsLst>
            <a:lin ang="18900000" scaled="1"/>
            <a:tileRect/>
          </a:gradFill>
          <a:ln w="762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000" b="1">
              <a:latin typeface="方正正中黑简体" panose="02000000000000000000" charset="-122"/>
              <a:ea typeface="方正正中黑简体" panose="02000000000000000000" charset="-122"/>
            </a:endParaRPr>
          </a:p>
        </p:txBody>
      </p:sp>
      <p:sp>
        <p:nvSpPr>
          <p:cNvPr id="2" name="矩形 1"/>
          <p:cNvSpPr/>
          <p:nvPr/>
        </p:nvSpPr>
        <p:spPr>
          <a:xfrm>
            <a:off x="8558438" y="4662281"/>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8057192" y="418646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7" name="矩形 6"/>
          <p:cNvSpPr/>
          <p:nvPr/>
        </p:nvSpPr>
        <p:spPr>
          <a:xfrm>
            <a:off x="7531145" y="3603267"/>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393821" y="717343"/>
            <a:ext cx="449518" cy="449518"/>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034342" y="18479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8668895" y="3794424"/>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矩形 10"/>
          <p:cNvSpPr/>
          <p:nvPr/>
        </p:nvSpPr>
        <p:spPr>
          <a:xfrm>
            <a:off x="934608" y="1109009"/>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2" name="文本框 11"/>
          <p:cNvSpPr txBox="1"/>
          <p:nvPr/>
        </p:nvSpPr>
        <p:spPr>
          <a:xfrm>
            <a:off x="3337871" y="2160894"/>
            <a:ext cx="2346337" cy="1077218"/>
          </a:xfrm>
          <a:prstGeom prst="rect">
            <a:avLst/>
          </a:prstGeom>
          <a:noFill/>
        </p:spPr>
        <p:txBody>
          <a:bodyPr wrap="square" rtlCol="0">
            <a:spAutoFit/>
          </a:bodyPr>
          <a:lstStyle/>
          <a:p>
            <a:pPr algn="ctr"/>
            <a:r>
              <a:rPr lang="zh-CN" altLang="en-US" sz="3200" b="1" dirty="0">
                <a:solidFill>
                  <a:schemeClr val="bg1"/>
                </a:solidFill>
                <a:latin typeface="方正正中黑简体" panose="02000000000000000000" charset="-122"/>
                <a:ea typeface="方正正中黑简体" panose="02000000000000000000" charset="-122"/>
              </a:rPr>
              <a:t>资助申请、审核和发放</a:t>
            </a:r>
          </a:p>
        </p:txBody>
      </p:sp>
      <p:sp>
        <p:nvSpPr>
          <p:cNvPr id="13" name="文本框 12"/>
          <p:cNvSpPr txBox="1"/>
          <p:nvPr/>
        </p:nvSpPr>
        <p:spPr>
          <a:xfrm>
            <a:off x="4187073" y="1514563"/>
            <a:ext cx="647934" cy="646331"/>
          </a:xfrm>
          <a:prstGeom prst="rect">
            <a:avLst/>
          </a:prstGeom>
          <a:noFill/>
        </p:spPr>
        <p:txBody>
          <a:bodyPr wrap="none" rtlCol="0">
            <a:spAutoFit/>
          </a:bodyPr>
          <a:lstStyle/>
          <a:p>
            <a:pPr algn="ctr"/>
            <a:r>
              <a:rPr lang="zh-CN" altLang="en-US" sz="36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rPr>
              <a:t>三</a:t>
            </a:r>
            <a:endParaRPr lang="en-US" altLang="zh-CN" sz="24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5382831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三、资助申请、审核和发放</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156966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1.</a:t>
            </a:r>
            <a:r>
              <a:rPr lang="zh-CN" altLang="en-US" sz="1600" b="1" dirty="0">
                <a:solidFill>
                  <a:srgbClr val="0D60AC"/>
                </a:solidFill>
                <a:latin typeface="黑体" panose="02010609060101010101" pitchFamily="49" charset="-122"/>
                <a:ea typeface="黑体" panose="02010609060101010101" pitchFamily="49" charset="-122"/>
              </a:rPr>
              <a:t>资助申请的基本原则</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solidFill>
                  <a:srgbClr val="FF0000"/>
                </a:solidFill>
                <a:latin typeface="方正正中黑简体" panose="02000000000000000000" charset="-122"/>
                <a:ea typeface="方正正中黑简体" panose="02000000000000000000" charset="-122"/>
              </a:rPr>
              <a:t>（</a:t>
            </a:r>
            <a:r>
              <a:rPr lang="en-US" altLang="zh-CN" sz="1600" b="1" dirty="0" smtClean="0">
                <a:solidFill>
                  <a:srgbClr val="FF0000"/>
                </a:solidFill>
                <a:latin typeface="方正正中黑简体" panose="02000000000000000000" charset="-122"/>
                <a:ea typeface="方正正中黑简体" panose="02000000000000000000" charset="-122"/>
              </a:rPr>
              <a:t>1</a:t>
            </a:r>
            <a:r>
              <a:rPr lang="zh-CN" altLang="en-US" sz="1600" b="1" dirty="0" smtClean="0">
                <a:solidFill>
                  <a:srgbClr val="FF0000"/>
                </a:solidFill>
                <a:latin typeface="方正正中黑简体" panose="02000000000000000000" charset="-122"/>
                <a:ea typeface="方正正中黑简体" panose="02000000000000000000" charset="-122"/>
              </a:rPr>
              <a:t>）依申请而免除（或发放）</a:t>
            </a:r>
            <a:endParaRPr lang="en-US" altLang="zh-CN" sz="1600" b="1" dirty="0" smtClean="0">
              <a:solidFill>
                <a:srgbClr val="FF0000"/>
              </a:solidFill>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）每学期初学生或监护人提出申请，各区要有受理截止时间。</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）申请一次，一学期有效。</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6536174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92896" y="169775"/>
            <a:ext cx="600046" cy="60007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椭圆 22"/>
          <p:cNvSpPr/>
          <p:nvPr/>
        </p:nvSpPr>
        <p:spPr>
          <a:xfrm>
            <a:off x="368776" y="343129"/>
            <a:ext cx="253988" cy="253365"/>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1047241" y="204495"/>
            <a:ext cx="7924230" cy="783997"/>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学生所需提供的材料</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endParaRPr lang="en-US" altLang="zh-CN" sz="1600" b="1" dirty="0" smtClean="0">
              <a:latin typeface="方正正中黑简体" panose="02000000000000000000" charset="-122"/>
              <a:ea typeface="方正正中黑简体" panose="02000000000000000000"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3099934842"/>
              </p:ext>
            </p:extLst>
          </p:nvPr>
        </p:nvGraphicFramePr>
        <p:xfrm>
          <a:off x="877305" y="769850"/>
          <a:ext cx="7859351" cy="4024299"/>
        </p:xfrm>
        <a:graphic>
          <a:graphicData uri="http://schemas.openxmlformats.org/drawingml/2006/table">
            <a:tbl>
              <a:tblPr firstRow="1" bandRow="1">
                <a:tableStyleId>{5C22544A-7EE6-4342-B048-85BDC9FD1C3A}</a:tableStyleId>
              </a:tblPr>
              <a:tblGrid>
                <a:gridCol w="2231915"/>
                <a:gridCol w="1342010"/>
                <a:gridCol w="1362974"/>
                <a:gridCol w="1956390"/>
                <a:gridCol w="966062"/>
              </a:tblGrid>
              <a:tr h="818183">
                <a:tc>
                  <a:txBody>
                    <a:bodyPr/>
                    <a:lstStyle/>
                    <a:p>
                      <a:pPr algn="ctr"/>
                      <a:r>
                        <a:rPr lang="zh-CN" altLang="en-US" dirty="0" smtClean="0"/>
                        <a:t>困难类型</a:t>
                      </a:r>
                      <a:endParaRPr lang="zh-CN" altLang="en-US" dirty="0"/>
                    </a:p>
                  </a:txBody>
                  <a:tcPr anchor="ctr"/>
                </a:tc>
                <a:tc>
                  <a:txBody>
                    <a:bodyPr/>
                    <a:lstStyle/>
                    <a:p>
                      <a:pPr algn="ctr"/>
                      <a:r>
                        <a:rPr lang="zh-CN" altLang="en-US" dirty="0" smtClean="0"/>
                        <a:t>申请表</a:t>
                      </a:r>
                      <a:endParaRPr lang="zh-CN" altLang="en-US" dirty="0"/>
                    </a:p>
                  </a:txBody>
                  <a:tcPr anchor="ctr"/>
                </a:tc>
                <a:tc>
                  <a:txBody>
                    <a:bodyPr/>
                    <a:lstStyle/>
                    <a:p>
                      <a:pPr algn="ctr"/>
                      <a:r>
                        <a:rPr lang="zh-CN" altLang="en-US" dirty="0" smtClean="0"/>
                        <a:t>是否需要盖章</a:t>
                      </a:r>
                      <a:endParaRPr lang="zh-CN" altLang="en-US" dirty="0"/>
                    </a:p>
                  </a:txBody>
                  <a:tcPr anchor="ctr"/>
                </a:tc>
                <a:tc>
                  <a:txBody>
                    <a:bodyPr/>
                    <a:lstStyle/>
                    <a:p>
                      <a:pPr algn="ctr"/>
                      <a:r>
                        <a:rPr lang="zh-CN" altLang="en-US" dirty="0" smtClean="0"/>
                        <a:t>证明材料</a:t>
                      </a:r>
                      <a:endParaRPr lang="zh-CN" altLang="en-US" dirty="0"/>
                    </a:p>
                  </a:txBody>
                  <a:tcPr anchor="ctr"/>
                </a:tc>
                <a:tc>
                  <a:txBody>
                    <a:bodyPr/>
                    <a:lstStyle/>
                    <a:p>
                      <a:pPr algn="ctr"/>
                      <a:r>
                        <a:rPr lang="zh-CN" altLang="en-US" dirty="0" smtClean="0"/>
                        <a:t>户口簿</a:t>
                      </a:r>
                      <a:endParaRPr lang="zh-CN" altLang="en-US" dirty="0"/>
                    </a:p>
                  </a:txBody>
                  <a:tcPr anchor="ctr"/>
                </a:tc>
              </a:tr>
              <a:tr h="209791">
                <a:tc>
                  <a:txBody>
                    <a:bodyPr/>
                    <a:lstStyle/>
                    <a:p>
                      <a:pPr algn="l"/>
                      <a:r>
                        <a:rPr lang="zh-CN" altLang="en-US" sz="1400" dirty="0" smtClean="0"/>
                        <a:t>低保、特困、本市低收入</a:t>
                      </a:r>
                      <a:endParaRPr lang="zh-CN" altLang="en-US" sz="1400" dirty="0"/>
                    </a:p>
                  </a:txBody>
                  <a:tcPr anchor="ctr"/>
                </a:tc>
                <a:tc rowSpan="8">
                  <a:txBody>
                    <a:bodyPr/>
                    <a:lstStyle/>
                    <a:p>
                      <a:pPr algn="l"/>
                      <a:r>
                        <a:rPr lang="zh-CN" altLang="en-US" sz="1400" dirty="0" smtClean="0"/>
                        <a:t>如实填写申请表，所有*项均必填，</a:t>
                      </a:r>
                      <a:r>
                        <a:rPr lang="zh-CN" altLang="en-US" sz="1400" b="1" dirty="0" smtClean="0">
                          <a:solidFill>
                            <a:srgbClr val="FF0000"/>
                          </a:solidFill>
                        </a:rPr>
                        <a:t>“申请资助情况说明”栏需手写困难类型</a:t>
                      </a:r>
                      <a:endParaRPr lang="zh-CN" altLang="en-US" sz="1400" b="1" dirty="0">
                        <a:solidFill>
                          <a:srgbClr val="FF0000"/>
                        </a:solidFill>
                      </a:endParaRPr>
                    </a:p>
                  </a:txBody>
                  <a:tcPr anchor="ctr"/>
                </a:tc>
                <a:tc>
                  <a:txBody>
                    <a:bodyPr/>
                    <a:lstStyle/>
                    <a:p>
                      <a:pPr algn="ctr"/>
                      <a:r>
                        <a:rPr lang="zh-CN" altLang="en-US" sz="1400" dirty="0" smtClean="0"/>
                        <a:t>是</a:t>
                      </a:r>
                      <a:endParaRPr lang="zh-CN" altLang="en-US" sz="140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400" dirty="0" smtClean="0"/>
                        <a:t>可不提供</a:t>
                      </a:r>
                    </a:p>
                  </a:txBody>
                  <a:tcPr anchor="ctr"/>
                </a:tc>
                <a:tc rowSpan="8">
                  <a:txBody>
                    <a:bodyPr/>
                    <a:lstStyle/>
                    <a:p>
                      <a:pPr algn="l"/>
                      <a:r>
                        <a:rPr lang="zh-CN" altLang="en-US" sz="1800" b="1" dirty="0" smtClean="0">
                          <a:solidFill>
                            <a:srgbClr val="FF0000"/>
                          </a:solidFill>
                        </a:rPr>
                        <a:t>   取消</a:t>
                      </a:r>
                      <a:endParaRPr lang="zh-CN" altLang="en-US" sz="1800" b="1" dirty="0">
                        <a:solidFill>
                          <a:srgbClr val="FF0000"/>
                        </a:solidFill>
                      </a:endParaRPr>
                    </a:p>
                  </a:txBody>
                  <a:tcPr anchor="ctr"/>
                </a:tc>
              </a:tr>
              <a:tr h="209791">
                <a:tc>
                  <a:txBody>
                    <a:bodyPr/>
                    <a:lstStyle/>
                    <a:p>
                      <a:pPr algn="l"/>
                      <a:r>
                        <a:rPr lang="zh-CN" altLang="en-US" sz="1400" dirty="0" smtClean="0"/>
                        <a:t>孤儿</a:t>
                      </a:r>
                      <a:endParaRPr lang="zh-CN" altLang="en-US" sz="1400" dirty="0"/>
                    </a:p>
                  </a:txBody>
                  <a:tcPr anchor="ctr"/>
                </a:tc>
                <a:tc vMerge="1">
                  <a:txBody>
                    <a:bodyPr/>
                    <a:lstStyle/>
                    <a:p>
                      <a:endParaRPr lang="zh-CN" altLang="en-US" dirty="0"/>
                    </a:p>
                  </a:txBody>
                  <a:tcPr/>
                </a:tc>
                <a:tc rowSpan="3">
                  <a:txBody>
                    <a:bodyPr/>
                    <a:lstStyle/>
                    <a:p>
                      <a:pPr algn="ctr"/>
                      <a:r>
                        <a:rPr lang="zh-CN" altLang="en-US" sz="1400" dirty="0" smtClean="0"/>
                        <a:t>否</a:t>
                      </a:r>
                      <a:endParaRPr lang="zh-CN" altLang="en-US" sz="1400" dirty="0"/>
                    </a:p>
                  </a:txBody>
                  <a:tcPr anchor="ctr"/>
                </a:tc>
                <a:tc>
                  <a:txBody>
                    <a:bodyPr/>
                    <a:lstStyle/>
                    <a:p>
                      <a:pPr algn="l"/>
                      <a:r>
                        <a:rPr lang="zh-CN" altLang="en-US" sz="1400" dirty="0" smtClean="0"/>
                        <a:t>孤儿证明</a:t>
                      </a:r>
                      <a:endParaRPr lang="zh-CN" altLang="en-US" sz="1400" dirty="0"/>
                    </a:p>
                  </a:txBody>
                  <a:tcPr anchor="ctr"/>
                </a:tc>
                <a:tc vMerge="1">
                  <a:txBody>
                    <a:bodyPr/>
                    <a:lstStyle/>
                    <a:p>
                      <a:pPr algn="l"/>
                      <a:endParaRPr lang="zh-CN" altLang="en-US" sz="1200" dirty="0"/>
                    </a:p>
                  </a:txBody>
                  <a:tcPr anchor="ctr"/>
                </a:tc>
              </a:tr>
              <a:tr h="304801">
                <a:tc>
                  <a:txBody>
                    <a:bodyPr/>
                    <a:lstStyle/>
                    <a:p>
                      <a:pPr algn="l"/>
                      <a:r>
                        <a:rPr lang="zh-CN" altLang="en-US" sz="1400" dirty="0" smtClean="0"/>
                        <a:t>烈士子女</a:t>
                      </a:r>
                      <a:endParaRPr lang="zh-CN" altLang="en-US" sz="1400" dirty="0"/>
                    </a:p>
                  </a:txBody>
                  <a:tcPr anchor="ctr"/>
                </a:tc>
                <a:tc vMerge="1">
                  <a:txBody>
                    <a:bodyPr/>
                    <a:lstStyle/>
                    <a:p>
                      <a:endParaRPr lang="zh-CN" altLang="en-US" dirty="0"/>
                    </a:p>
                  </a:txBody>
                  <a:tcPr/>
                </a:tc>
                <a:tc vMerge="1">
                  <a:txBody>
                    <a:bodyPr/>
                    <a:lstStyle/>
                    <a:p>
                      <a:endParaRPr lang="zh-CN" altLang="en-US" dirty="0"/>
                    </a:p>
                  </a:txBody>
                  <a:tcPr anchor="ctr"/>
                </a:tc>
                <a:tc>
                  <a:txBody>
                    <a:bodyPr/>
                    <a:lstStyle/>
                    <a:p>
                      <a:pPr algn="l"/>
                      <a:r>
                        <a:rPr lang="zh-CN" altLang="en-US" sz="1400" dirty="0" smtClean="0"/>
                        <a:t>烈士证明</a:t>
                      </a:r>
                      <a:endParaRPr lang="zh-CN" altLang="en-US" sz="1400" dirty="0"/>
                    </a:p>
                  </a:txBody>
                  <a:tcPr anchor="ctr"/>
                </a:tc>
                <a:tc vMerge="1">
                  <a:txBody>
                    <a:bodyPr/>
                    <a:lstStyle/>
                    <a:p>
                      <a:pPr algn="l"/>
                      <a:endParaRPr lang="zh-CN" altLang="en-US" sz="1200" dirty="0"/>
                    </a:p>
                  </a:txBody>
                  <a:tcPr anchor="ctr"/>
                </a:tc>
              </a:tr>
              <a:tr h="650351">
                <a:tc>
                  <a:txBody>
                    <a:bodyPr/>
                    <a:lstStyle/>
                    <a:p>
                      <a:pPr algn="l"/>
                      <a:r>
                        <a:rPr lang="zh-CN" altLang="en-US" sz="1400" dirty="0" smtClean="0"/>
                        <a:t>残疾</a:t>
                      </a:r>
                      <a:endParaRPr lang="zh-CN" altLang="en-US" sz="1400" dirty="0"/>
                    </a:p>
                  </a:txBody>
                  <a:tcPr anchor="ctr"/>
                </a:tc>
                <a:tc vMerge="1">
                  <a:txBody>
                    <a:bodyPr/>
                    <a:lstStyle/>
                    <a:p>
                      <a:endParaRPr lang="zh-CN" altLang="en-US" dirty="0"/>
                    </a:p>
                  </a:txBody>
                  <a:tcPr/>
                </a:tc>
                <a:tc vMerge="1">
                  <a:txBody>
                    <a:bodyPr/>
                    <a:lstStyle/>
                    <a:p>
                      <a:endParaRPr lang="zh-CN" altLang="en-US" dirty="0"/>
                    </a:p>
                  </a:txBody>
                  <a:tcPr anchor="ctr"/>
                </a:tc>
                <a:tc>
                  <a:txBody>
                    <a:bodyPr/>
                    <a:lstStyle/>
                    <a:p>
                      <a:pPr algn="l"/>
                      <a:r>
                        <a:rPr lang="zh-CN" altLang="en-US" sz="1400" dirty="0" smtClean="0"/>
                        <a:t>残疾人证或阳光宝宝卡（</a:t>
                      </a:r>
                      <a:r>
                        <a:rPr lang="zh-CN" altLang="en-US" sz="1400" b="1" dirty="0" smtClean="0">
                          <a:solidFill>
                            <a:srgbClr val="FF0000"/>
                          </a:solidFill>
                        </a:rPr>
                        <a:t>仅幼儿园用</a:t>
                      </a:r>
                      <a:r>
                        <a:rPr lang="en-US" altLang="zh-CN" sz="1400" dirty="0" smtClean="0"/>
                        <a:t>)</a:t>
                      </a:r>
                      <a:endParaRPr lang="zh-CN" altLang="en-US" sz="1400" dirty="0"/>
                    </a:p>
                  </a:txBody>
                  <a:tcPr anchor="ctr"/>
                </a:tc>
                <a:tc vMerge="1">
                  <a:txBody>
                    <a:bodyPr/>
                    <a:lstStyle/>
                    <a:p>
                      <a:pPr algn="l"/>
                      <a:endParaRPr lang="zh-CN" altLang="en-US" sz="1200" dirty="0"/>
                    </a:p>
                  </a:txBody>
                  <a:tcPr anchor="ctr"/>
                </a:tc>
              </a:tr>
              <a:tr h="518161">
                <a:tc>
                  <a:txBody>
                    <a:bodyPr/>
                    <a:lstStyle/>
                    <a:p>
                      <a:pPr algn="l"/>
                      <a:r>
                        <a:rPr lang="zh-CN" altLang="en-US" sz="1400" dirty="0" smtClean="0"/>
                        <a:t>原建档立卡家庭经济困难</a:t>
                      </a:r>
                      <a:endParaRPr lang="zh-CN" altLang="en-US" sz="1400" dirty="0"/>
                    </a:p>
                  </a:txBody>
                  <a:tcPr anchor="ctr"/>
                </a:tc>
                <a:tc vMerge="1">
                  <a:txBody>
                    <a:bodyPr/>
                    <a:lstStyle/>
                    <a:p>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mn-lt"/>
                          <a:ea typeface="+mn-ea"/>
                          <a:cs typeface="+mn-cs"/>
                        </a:rPr>
                        <a:t>是</a:t>
                      </a:r>
                    </a:p>
                  </a:txBody>
                  <a:tcPr anchor="ctr"/>
                </a:tc>
                <a:tc>
                  <a:txBody>
                    <a:bodyPr/>
                    <a:lstStyle/>
                    <a:p>
                      <a:pPr algn="l"/>
                      <a:r>
                        <a:rPr lang="zh-CN" altLang="en-US" sz="1400" dirty="0" smtClean="0"/>
                        <a:t>重点保障库有名单及乡镇以上开具的证明</a:t>
                      </a:r>
                      <a:endParaRPr lang="zh-CN" altLang="en-US" sz="1400" dirty="0"/>
                    </a:p>
                  </a:txBody>
                  <a:tcPr anchor="ctr"/>
                </a:tc>
                <a:tc vMerge="1">
                  <a:txBody>
                    <a:bodyPr/>
                    <a:lstStyle/>
                    <a:p>
                      <a:pPr algn="l"/>
                      <a:endParaRPr lang="zh-CN" altLang="en-US" sz="1400" dirty="0"/>
                    </a:p>
                  </a:txBody>
                  <a:tcPr anchor="ctr"/>
                </a:tc>
              </a:tr>
              <a:tr h="356644">
                <a:tc>
                  <a:txBody>
                    <a:bodyPr/>
                    <a:lstStyle/>
                    <a:p>
                      <a:pPr algn="l"/>
                      <a:r>
                        <a:rPr lang="zh-CN" altLang="en-US" sz="1400" dirty="0" smtClean="0"/>
                        <a:t>其他家庭经济困难（普高）</a:t>
                      </a:r>
                      <a:endParaRPr lang="zh-CN" altLang="en-US" sz="1400" dirty="0"/>
                    </a:p>
                  </a:txBody>
                  <a:tcPr anchor="ctr"/>
                </a:tc>
                <a:tc vMerge="1">
                  <a:txBody>
                    <a:bodyPr/>
                    <a:lstStyle/>
                    <a:p>
                      <a:endParaRPr lang="zh-CN" altLang="en-US" dirty="0"/>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mn-lt"/>
                          <a:ea typeface="+mn-ea"/>
                          <a:cs typeface="+mn-cs"/>
                        </a:rPr>
                        <a:t>视情况</a:t>
                      </a:r>
                      <a:endParaRPr lang="zh-CN" altLang="en-US" sz="1400" kern="1200" dirty="0">
                        <a:solidFill>
                          <a:schemeClr val="dk1"/>
                        </a:solidFill>
                        <a:latin typeface="+mn-lt"/>
                        <a:ea typeface="+mn-ea"/>
                        <a:cs typeface="+mn-cs"/>
                      </a:endParaRPr>
                    </a:p>
                  </a:txBody>
                  <a:tcPr anchor="ctr"/>
                </a:tc>
                <a:tc rowSpan="2">
                  <a:txBody>
                    <a:bodyPr/>
                    <a:lstStyle/>
                    <a:p>
                      <a:pPr algn="ctr"/>
                      <a:r>
                        <a:rPr lang="zh-CN" altLang="en-US" sz="1400" dirty="0" smtClean="0"/>
                        <a:t>区、学校规定的材料</a:t>
                      </a:r>
                      <a:endParaRPr lang="en-US" altLang="zh-CN" sz="1400" dirty="0" smtClean="0"/>
                    </a:p>
                  </a:txBody>
                  <a:tcPr anchor="ctr"/>
                </a:tc>
                <a:tc vMerge="1">
                  <a:txBody>
                    <a:bodyPr/>
                    <a:lstStyle/>
                    <a:p>
                      <a:pPr algn="l"/>
                      <a:endParaRPr lang="zh-CN" altLang="en-US" sz="1200" dirty="0"/>
                    </a:p>
                  </a:txBody>
                  <a:tcPr anchor="ctr"/>
                </a:tc>
              </a:tr>
              <a:tr h="187439">
                <a:tc rowSpan="2">
                  <a:txBody>
                    <a:bodyPr/>
                    <a:lstStyle/>
                    <a:p>
                      <a:pPr algn="l"/>
                      <a:r>
                        <a:rPr lang="zh-CN" altLang="en-US" sz="1400" dirty="0" smtClean="0"/>
                        <a:t>困境儿童、公安英烈英模和因公牺牲伤残公安民警子女</a:t>
                      </a:r>
                      <a:endParaRPr lang="zh-CN" altLang="en-US" sz="1400" dirty="0"/>
                    </a:p>
                  </a:txBody>
                  <a:tcPr anchor="ctr"/>
                </a:tc>
                <a:tc vMerge="1">
                  <a:txBody>
                    <a:bodyPr/>
                    <a:lstStyle/>
                    <a:p>
                      <a:pPr algn="l"/>
                      <a:endParaRPr lang="zh-CN" altLang="en-US" sz="1200" dirty="0"/>
                    </a:p>
                  </a:txBody>
                  <a:tcPr anchor="ctr"/>
                </a:tc>
                <a:tc vMerge="1">
                  <a:txBody>
                    <a:bodyPr/>
                    <a:lstStyle/>
                    <a:p>
                      <a:endParaRPr lang="zh-CN" altLang="en-US" dirty="0"/>
                    </a:p>
                  </a:txBody>
                  <a:tcPr anchor="ctr"/>
                </a:tc>
                <a:tc vMerge="1">
                  <a:txBody>
                    <a:bodyPr/>
                    <a:lstStyle/>
                    <a:p>
                      <a:pPr algn="ctr"/>
                      <a:endParaRPr lang="en-US" altLang="zh-CN" sz="1400" dirty="0" smtClean="0"/>
                    </a:p>
                  </a:txBody>
                  <a:tcPr anchor="ctr"/>
                </a:tc>
                <a:tc vMerge="1">
                  <a:txBody>
                    <a:bodyPr/>
                    <a:lstStyle/>
                    <a:p>
                      <a:endParaRPr lang="zh-CN" altLang="en-US" dirty="0"/>
                    </a:p>
                  </a:txBody>
                  <a:tcPr anchor="ctr"/>
                </a:tc>
              </a:tr>
              <a:tr h="544083">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dk1"/>
                          </a:solidFill>
                          <a:latin typeface="+mn-lt"/>
                          <a:ea typeface="+mn-ea"/>
                          <a:cs typeface="+mn-cs"/>
                        </a:rPr>
                        <a:t>否</a:t>
                      </a:r>
                    </a:p>
                    <a:p>
                      <a:endParaRPr lang="zh-CN" altLang="en-US" dirty="0"/>
                    </a:p>
                  </a:txBody>
                  <a:tcPr anchor="ctr"/>
                </a:tc>
                <a:tc>
                  <a:txBody>
                    <a:bodyPr/>
                    <a:lstStyle/>
                    <a:p>
                      <a:pPr algn="ctr"/>
                      <a:r>
                        <a:rPr lang="zh-CN" altLang="en-US" sz="1400" dirty="0" smtClean="0"/>
                        <a:t>相关文件</a:t>
                      </a:r>
                      <a:endParaRPr lang="en-US" altLang="zh-CN" sz="1400" dirty="0" smtClean="0"/>
                    </a:p>
                  </a:txBody>
                  <a:tcPr anchor="ctr">
                    <a:solidFill>
                      <a:schemeClr val="accent2">
                        <a:lumMod val="40000"/>
                        <a:lumOff val="60000"/>
                      </a:schemeClr>
                    </a:solidFill>
                  </a:tcPr>
                </a:tc>
                <a:tc vMerge="1">
                  <a:txBody>
                    <a:bodyPr/>
                    <a:lstStyle/>
                    <a:p>
                      <a:endParaRPr lang="zh-CN" altLang="en-US"/>
                    </a:p>
                  </a:txBody>
                  <a:tcPr/>
                </a:tc>
              </a:tr>
            </a:tbl>
          </a:graphicData>
        </a:graphic>
      </p:graphicFrame>
      <p:cxnSp>
        <p:nvCxnSpPr>
          <p:cNvPr id="3" name="直接连接符 2"/>
          <p:cNvCxnSpPr/>
          <p:nvPr/>
        </p:nvCxnSpPr>
        <p:spPr>
          <a:xfrm flipH="1">
            <a:off x="7815532" y="879894"/>
            <a:ext cx="810883" cy="621102"/>
          </a:xfrm>
          <a:prstGeom prst="line">
            <a:avLst/>
          </a:prstGeom>
          <a:ln w="28575"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7815532" y="879894"/>
            <a:ext cx="810883" cy="621102"/>
          </a:xfrm>
          <a:prstGeom prst="line">
            <a:avLst/>
          </a:prstGeom>
          <a:ln w="28575" cmpd="sng">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9961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1177" y="2984260"/>
            <a:ext cx="449518" cy="449518"/>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 name="矩形 3"/>
          <p:cNvSpPr/>
          <p:nvPr/>
        </p:nvSpPr>
        <p:spPr>
          <a:xfrm>
            <a:off x="1256342" y="2633365"/>
            <a:ext cx="611702" cy="611702"/>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1120143" y="4212295"/>
            <a:ext cx="272399" cy="272399"/>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515982" y="3679744"/>
            <a:ext cx="654713" cy="654713"/>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1074299" y="1132184"/>
            <a:ext cx="611702" cy="611702"/>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373646" y="2194733"/>
            <a:ext cx="272399" cy="272399"/>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618580" y="1867377"/>
            <a:ext cx="654713" cy="654713"/>
          </a:xfrm>
          <a:prstGeom prst="rect">
            <a:avLst/>
          </a:prstGeom>
          <a:solidFill>
            <a:srgbClr val="146BBA"/>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文本框 10"/>
          <p:cNvSpPr txBox="1"/>
          <p:nvPr/>
        </p:nvSpPr>
        <p:spPr>
          <a:xfrm>
            <a:off x="431165" y="321945"/>
            <a:ext cx="1778000" cy="506730"/>
          </a:xfrm>
          <a:prstGeom prst="rect">
            <a:avLst/>
          </a:prstGeom>
          <a:noFill/>
        </p:spPr>
        <p:txBody>
          <a:bodyPr wrap="square" rtlCol="0">
            <a:spAutoFit/>
          </a:bodyPr>
          <a:lstStyle/>
          <a:p>
            <a:r>
              <a:rPr lang="zh-CN" altLang="en-US" sz="2700" b="1" dirty="0" smtClean="0">
                <a:solidFill>
                  <a:schemeClr val="tx1">
                    <a:lumMod val="85000"/>
                    <a:lumOff val="15000"/>
                  </a:schemeClr>
                </a:solidFill>
                <a:latin typeface="方正正中黑简体" panose="02000000000000000000" charset="-122"/>
                <a:ea typeface="方正正中黑简体" panose="02000000000000000000" charset="-122"/>
              </a:rPr>
              <a:t>目录</a:t>
            </a:r>
            <a:endParaRPr lang="en-US" altLang="zh-CN" sz="2700" b="1" dirty="0">
              <a:solidFill>
                <a:schemeClr val="tx1">
                  <a:lumMod val="85000"/>
                  <a:lumOff val="15000"/>
                </a:schemeClr>
              </a:solidFill>
              <a:latin typeface="方正正中黑简体" panose="02000000000000000000" charset="-122"/>
              <a:ea typeface="方正正中黑简体" panose="02000000000000000000" charset="-122"/>
            </a:endParaRPr>
          </a:p>
        </p:txBody>
      </p:sp>
      <p:grpSp>
        <p:nvGrpSpPr>
          <p:cNvPr id="12" name="组合 11"/>
          <p:cNvGrpSpPr/>
          <p:nvPr/>
        </p:nvGrpSpPr>
        <p:grpSpPr>
          <a:xfrm>
            <a:off x="3391493" y="939339"/>
            <a:ext cx="377190" cy="402602"/>
            <a:chOff x="4454483" y="1984763"/>
            <a:chExt cx="502920" cy="536803"/>
          </a:xfrm>
        </p:grpSpPr>
        <p:sp>
          <p:nvSpPr>
            <p:cNvPr id="14" name="椭圆 13"/>
            <p:cNvSpPr/>
            <p:nvPr/>
          </p:nvSpPr>
          <p:spPr>
            <a:xfrm>
              <a:off x="4454483" y="1984763"/>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latin typeface="方正正中黑简体" panose="02000000000000000000" charset="-122"/>
                <a:ea typeface="方正正中黑简体" panose="02000000000000000000" charset="-122"/>
              </a:endParaRPr>
            </a:p>
          </p:txBody>
        </p:sp>
        <p:sp>
          <p:nvSpPr>
            <p:cNvPr id="15" name="文本框 14"/>
            <p:cNvSpPr txBox="1"/>
            <p:nvPr/>
          </p:nvSpPr>
          <p:spPr>
            <a:xfrm>
              <a:off x="4563071" y="1988086"/>
              <a:ext cx="285751" cy="533480"/>
            </a:xfrm>
            <a:prstGeom prst="rect">
              <a:avLst/>
            </a:prstGeom>
            <a:noFill/>
          </p:spPr>
          <p:txBody>
            <a:bodyPr wrap="square" rtlCol="0">
              <a:spAutoFit/>
            </a:bodyPr>
            <a:lstStyle/>
            <a:p>
              <a:pPr algn="ctr"/>
              <a:r>
                <a:rPr lang="zh-CN" altLang="en-US" sz="2000" b="1" dirty="0">
                  <a:solidFill>
                    <a:schemeClr val="bg1"/>
                  </a:solidFill>
                  <a:latin typeface="方正正中黑简体" panose="02000000000000000000" charset="-122"/>
                  <a:ea typeface="方正正中黑简体" panose="02000000000000000000" charset="-122"/>
                </a:rPr>
                <a:t>一</a:t>
              </a:r>
              <a:endParaRPr lang="en-US" altLang="zh-CN" sz="2000" b="1" dirty="0">
                <a:solidFill>
                  <a:schemeClr val="bg1"/>
                </a:solidFill>
                <a:latin typeface="方正正中黑简体" panose="02000000000000000000" charset="-122"/>
                <a:ea typeface="方正正中黑简体" panose="02000000000000000000" charset="-122"/>
              </a:endParaRPr>
            </a:p>
          </p:txBody>
        </p:sp>
      </p:grpSp>
      <p:sp>
        <p:nvSpPr>
          <p:cNvPr id="28" name="文本框 27"/>
          <p:cNvSpPr txBox="1"/>
          <p:nvPr/>
        </p:nvSpPr>
        <p:spPr>
          <a:xfrm>
            <a:off x="3912153" y="931919"/>
            <a:ext cx="1975553"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方正正中黑简体" panose="02000000000000000000" charset="-122"/>
                <a:ea typeface="方正正中黑简体" panose="02000000000000000000" charset="-122"/>
              </a:rPr>
              <a:t>总体情况</a:t>
            </a:r>
            <a:endParaRPr lang="zh-CN" altLang="en-US" sz="2000" b="1" dirty="0">
              <a:solidFill>
                <a:schemeClr val="tx1">
                  <a:lumMod val="85000"/>
                  <a:lumOff val="15000"/>
                </a:schemeClr>
              </a:solidFill>
              <a:latin typeface="方正正中黑简体" panose="02000000000000000000" charset="-122"/>
              <a:ea typeface="方正正中黑简体" panose="02000000000000000000" charset="-122"/>
            </a:endParaRPr>
          </a:p>
        </p:txBody>
      </p:sp>
      <p:grpSp>
        <p:nvGrpSpPr>
          <p:cNvPr id="13" name="组合 12"/>
          <p:cNvGrpSpPr/>
          <p:nvPr/>
        </p:nvGrpSpPr>
        <p:grpSpPr>
          <a:xfrm>
            <a:off x="3391493" y="1772853"/>
            <a:ext cx="377190" cy="400110"/>
            <a:chOff x="4454483" y="3004307"/>
            <a:chExt cx="502920" cy="533480"/>
          </a:xfrm>
        </p:grpSpPr>
        <p:sp>
          <p:nvSpPr>
            <p:cNvPr id="20" name="椭圆 19"/>
            <p:cNvSpPr/>
            <p:nvPr/>
          </p:nvSpPr>
          <p:spPr>
            <a:xfrm>
              <a:off x="4454483" y="3023475"/>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latin typeface="方正正中黑简体" panose="02000000000000000000" charset="-122"/>
                <a:ea typeface="方正正中黑简体" panose="02000000000000000000" charset="-122"/>
              </a:endParaRPr>
            </a:p>
          </p:txBody>
        </p:sp>
        <p:sp>
          <p:nvSpPr>
            <p:cNvPr id="21" name="文本框 20"/>
            <p:cNvSpPr txBox="1"/>
            <p:nvPr/>
          </p:nvSpPr>
          <p:spPr>
            <a:xfrm>
              <a:off x="4563068" y="3004307"/>
              <a:ext cx="285751" cy="533480"/>
            </a:xfrm>
            <a:prstGeom prst="rect">
              <a:avLst/>
            </a:prstGeom>
            <a:noFill/>
          </p:spPr>
          <p:txBody>
            <a:bodyPr wrap="square" rtlCol="0">
              <a:spAutoFit/>
            </a:bodyPr>
            <a:lstStyle/>
            <a:p>
              <a:pPr algn="ctr"/>
              <a:r>
                <a:rPr lang="zh-CN" altLang="en-US" sz="2000" b="1" dirty="0" smtClean="0">
                  <a:solidFill>
                    <a:schemeClr val="bg1"/>
                  </a:solidFill>
                  <a:latin typeface="方正正中黑简体" panose="02000000000000000000" charset="-122"/>
                  <a:ea typeface="方正正中黑简体" panose="02000000000000000000" charset="-122"/>
                </a:rPr>
                <a:t>二</a:t>
              </a:r>
              <a:endParaRPr lang="en-US" altLang="zh-CN" sz="2000" b="1" dirty="0">
                <a:solidFill>
                  <a:schemeClr val="bg1"/>
                </a:solidFill>
                <a:latin typeface="方正正中黑简体" panose="02000000000000000000" charset="-122"/>
                <a:ea typeface="方正正中黑简体" panose="02000000000000000000" charset="-122"/>
              </a:endParaRPr>
            </a:p>
          </p:txBody>
        </p:sp>
      </p:grpSp>
      <p:sp>
        <p:nvSpPr>
          <p:cNvPr id="29" name="文本框 28"/>
          <p:cNvSpPr txBox="1"/>
          <p:nvPr/>
        </p:nvSpPr>
        <p:spPr>
          <a:xfrm>
            <a:off x="3912153" y="1771589"/>
            <a:ext cx="1975553"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方正正中黑简体" panose="02000000000000000000" charset="-122"/>
                <a:ea typeface="方正正中黑简体" panose="02000000000000000000" charset="-122"/>
              </a:rPr>
              <a:t>资助范围和标准</a:t>
            </a:r>
            <a:endParaRPr lang="zh-CN" altLang="en-US" sz="2000" b="1" dirty="0">
              <a:solidFill>
                <a:schemeClr val="tx1">
                  <a:lumMod val="85000"/>
                  <a:lumOff val="15000"/>
                </a:schemeClr>
              </a:solidFill>
              <a:latin typeface="方正正中黑简体" panose="02000000000000000000" charset="-122"/>
              <a:ea typeface="方正正中黑简体" panose="02000000000000000000" charset="-122"/>
            </a:endParaRPr>
          </a:p>
        </p:txBody>
      </p:sp>
      <p:grpSp>
        <p:nvGrpSpPr>
          <p:cNvPr id="16" name="组合 15"/>
          <p:cNvGrpSpPr/>
          <p:nvPr/>
        </p:nvGrpSpPr>
        <p:grpSpPr>
          <a:xfrm>
            <a:off x="3391493" y="2613120"/>
            <a:ext cx="377190" cy="400110"/>
            <a:chOff x="4454483" y="4043019"/>
            <a:chExt cx="502920" cy="533480"/>
          </a:xfrm>
        </p:grpSpPr>
        <p:sp>
          <p:nvSpPr>
            <p:cNvPr id="23" name="椭圆 22"/>
            <p:cNvSpPr/>
            <p:nvPr/>
          </p:nvSpPr>
          <p:spPr>
            <a:xfrm>
              <a:off x="4454483" y="4062187"/>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latin typeface="方正正中黑简体" panose="02000000000000000000" charset="-122"/>
                <a:ea typeface="方正正中黑简体" panose="02000000000000000000" charset="-122"/>
              </a:endParaRPr>
            </a:p>
          </p:txBody>
        </p:sp>
        <p:sp>
          <p:nvSpPr>
            <p:cNvPr id="24" name="文本框 23"/>
            <p:cNvSpPr txBox="1"/>
            <p:nvPr/>
          </p:nvSpPr>
          <p:spPr>
            <a:xfrm>
              <a:off x="4563068" y="4043019"/>
              <a:ext cx="285751" cy="533480"/>
            </a:xfrm>
            <a:prstGeom prst="rect">
              <a:avLst/>
            </a:prstGeom>
            <a:noFill/>
          </p:spPr>
          <p:txBody>
            <a:bodyPr wrap="square" rtlCol="0">
              <a:spAutoFit/>
            </a:bodyPr>
            <a:lstStyle/>
            <a:p>
              <a:pPr algn="ctr"/>
              <a:r>
                <a:rPr lang="zh-CN" altLang="en-US" sz="2000" b="1" dirty="0" smtClean="0">
                  <a:solidFill>
                    <a:schemeClr val="bg1"/>
                  </a:solidFill>
                  <a:latin typeface="方正正中黑简体" panose="02000000000000000000" charset="-122"/>
                  <a:ea typeface="方正正中黑简体" panose="02000000000000000000" charset="-122"/>
                </a:rPr>
                <a:t>三</a:t>
              </a:r>
              <a:endParaRPr lang="en-US" altLang="zh-CN" sz="2000" b="1" dirty="0">
                <a:solidFill>
                  <a:schemeClr val="bg1"/>
                </a:solidFill>
                <a:latin typeface="方正正中黑简体" panose="02000000000000000000" charset="-122"/>
                <a:ea typeface="方正正中黑简体" panose="02000000000000000000" charset="-122"/>
              </a:endParaRPr>
            </a:p>
          </p:txBody>
        </p:sp>
      </p:grpSp>
      <p:sp>
        <p:nvSpPr>
          <p:cNvPr id="30" name="文本框 29"/>
          <p:cNvSpPr txBox="1"/>
          <p:nvPr/>
        </p:nvSpPr>
        <p:spPr>
          <a:xfrm>
            <a:off x="3912153" y="2619514"/>
            <a:ext cx="2814650"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方正正中黑简体" panose="02000000000000000000" charset="-122"/>
                <a:ea typeface="方正正中黑简体" panose="02000000000000000000" charset="-122"/>
              </a:rPr>
              <a:t>资助申请、审核和发放</a:t>
            </a:r>
            <a:endParaRPr lang="zh-CN" altLang="en-US" sz="2000" b="1" dirty="0">
              <a:solidFill>
                <a:schemeClr val="tx1">
                  <a:lumMod val="85000"/>
                  <a:lumOff val="15000"/>
                </a:schemeClr>
              </a:solidFill>
              <a:latin typeface="方正正中黑简体" panose="02000000000000000000" charset="-122"/>
              <a:ea typeface="方正正中黑简体" panose="02000000000000000000" charset="-122"/>
            </a:endParaRPr>
          </a:p>
        </p:txBody>
      </p:sp>
      <p:grpSp>
        <p:nvGrpSpPr>
          <p:cNvPr id="17" name="组合 16"/>
          <p:cNvGrpSpPr/>
          <p:nvPr/>
        </p:nvGrpSpPr>
        <p:grpSpPr>
          <a:xfrm>
            <a:off x="3391493" y="3413304"/>
            <a:ext cx="377190" cy="400110"/>
            <a:chOff x="4454483" y="5071131"/>
            <a:chExt cx="502920" cy="533480"/>
          </a:xfrm>
        </p:grpSpPr>
        <p:sp>
          <p:nvSpPr>
            <p:cNvPr id="18" name="椭圆 17"/>
            <p:cNvSpPr/>
            <p:nvPr/>
          </p:nvSpPr>
          <p:spPr>
            <a:xfrm>
              <a:off x="4454483" y="5100900"/>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latin typeface="方正正中黑简体" panose="02000000000000000000" charset="-122"/>
                <a:ea typeface="方正正中黑简体" panose="02000000000000000000" charset="-122"/>
              </a:endParaRPr>
            </a:p>
          </p:txBody>
        </p:sp>
        <p:sp>
          <p:nvSpPr>
            <p:cNvPr id="27" name="文本框 26"/>
            <p:cNvSpPr txBox="1"/>
            <p:nvPr/>
          </p:nvSpPr>
          <p:spPr>
            <a:xfrm>
              <a:off x="4563068" y="5071131"/>
              <a:ext cx="285751" cy="533480"/>
            </a:xfrm>
            <a:prstGeom prst="rect">
              <a:avLst/>
            </a:prstGeom>
            <a:noFill/>
          </p:spPr>
          <p:txBody>
            <a:bodyPr wrap="square" rtlCol="0">
              <a:spAutoFit/>
            </a:bodyPr>
            <a:lstStyle/>
            <a:p>
              <a:pPr algn="ctr"/>
              <a:r>
                <a:rPr lang="zh-CN" altLang="en-US" sz="2000" b="1" dirty="0" smtClean="0">
                  <a:solidFill>
                    <a:schemeClr val="bg1"/>
                  </a:solidFill>
                  <a:latin typeface="方正正中黑简体" panose="02000000000000000000" charset="-122"/>
                  <a:ea typeface="方正正中黑简体" panose="02000000000000000000" charset="-122"/>
                </a:rPr>
                <a:t>四</a:t>
              </a:r>
              <a:endParaRPr lang="en-US" altLang="zh-CN" sz="2000" b="1" dirty="0">
                <a:solidFill>
                  <a:schemeClr val="bg1"/>
                </a:solidFill>
                <a:latin typeface="方正正中黑简体" panose="02000000000000000000" charset="-122"/>
                <a:ea typeface="方正正中黑简体" panose="02000000000000000000" charset="-122"/>
              </a:endParaRPr>
            </a:p>
          </p:txBody>
        </p:sp>
      </p:grpSp>
      <p:sp>
        <p:nvSpPr>
          <p:cNvPr id="19" name="文本框 18"/>
          <p:cNvSpPr txBox="1"/>
          <p:nvPr/>
        </p:nvSpPr>
        <p:spPr>
          <a:xfrm>
            <a:off x="3912152" y="3444829"/>
            <a:ext cx="4810429"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方正正中黑简体" panose="02000000000000000000" charset="-122"/>
                <a:ea typeface="方正正中黑简体" panose="02000000000000000000" charset="-122"/>
              </a:rPr>
              <a:t>资助管理</a:t>
            </a:r>
            <a:endParaRPr lang="zh-CN" altLang="en-US" sz="2000" b="1" dirty="0">
              <a:solidFill>
                <a:schemeClr val="tx1">
                  <a:lumMod val="85000"/>
                  <a:lumOff val="15000"/>
                </a:schemeClr>
              </a:solidFill>
              <a:latin typeface="方正正中黑简体" panose="02000000000000000000" charset="-122"/>
              <a:ea typeface="方正正中黑简体" panose="02000000000000000000" charset="-122"/>
            </a:endParaRPr>
          </a:p>
        </p:txBody>
      </p:sp>
      <p:grpSp>
        <p:nvGrpSpPr>
          <p:cNvPr id="26" name="组合 25"/>
          <p:cNvGrpSpPr/>
          <p:nvPr/>
        </p:nvGrpSpPr>
        <p:grpSpPr>
          <a:xfrm>
            <a:off x="3391493" y="4171270"/>
            <a:ext cx="377190" cy="400110"/>
            <a:chOff x="4454483" y="5071131"/>
            <a:chExt cx="502920" cy="533480"/>
          </a:xfrm>
        </p:grpSpPr>
        <p:sp>
          <p:nvSpPr>
            <p:cNvPr id="31" name="椭圆 30"/>
            <p:cNvSpPr/>
            <p:nvPr/>
          </p:nvSpPr>
          <p:spPr>
            <a:xfrm>
              <a:off x="4454483" y="5100900"/>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latin typeface="方正正中黑简体" panose="02000000000000000000" charset="-122"/>
                <a:ea typeface="方正正中黑简体" panose="02000000000000000000" charset="-122"/>
              </a:endParaRPr>
            </a:p>
          </p:txBody>
        </p:sp>
        <p:sp>
          <p:nvSpPr>
            <p:cNvPr id="32" name="文本框 26"/>
            <p:cNvSpPr txBox="1"/>
            <p:nvPr/>
          </p:nvSpPr>
          <p:spPr>
            <a:xfrm>
              <a:off x="4563068" y="5071131"/>
              <a:ext cx="285751" cy="533480"/>
            </a:xfrm>
            <a:prstGeom prst="rect">
              <a:avLst/>
            </a:prstGeom>
            <a:noFill/>
          </p:spPr>
          <p:txBody>
            <a:bodyPr wrap="square" rtlCol="0">
              <a:spAutoFit/>
            </a:bodyPr>
            <a:lstStyle/>
            <a:p>
              <a:pPr algn="ctr"/>
              <a:r>
                <a:rPr lang="zh-CN" altLang="en-US" sz="2000" b="1" dirty="0">
                  <a:solidFill>
                    <a:schemeClr val="bg1"/>
                  </a:solidFill>
                  <a:latin typeface="方正正中黑简体" panose="02000000000000000000" charset="-122"/>
                  <a:ea typeface="方正正中黑简体" panose="02000000000000000000" charset="-122"/>
                </a:rPr>
                <a:t>五</a:t>
              </a:r>
              <a:endParaRPr lang="en-US" altLang="zh-CN" sz="2000" b="1" dirty="0">
                <a:solidFill>
                  <a:schemeClr val="bg1"/>
                </a:solidFill>
                <a:latin typeface="方正正中黑简体" panose="02000000000000000000" charset="-122"/>
                <a:ea typeface="方正正中黑简体" panose="02000000000000000000" charset="-122"/>
              </a:endParaRPr>
            </a:p>
          </p:txBody>
        </p:sp>
      </p:grpSp>
      <p:sp>
        <p:nvSpPr>
          <p:cNvPr id="33" name="文本框 18"/>
          <p:cNvSpPr txBox="1"/>
          <p:nvPr/>
        </p:nvSpPr>
        <p:spPr>
          <a:xfrm>
            <a:off x="3912152" y="4202795"/>
            <a:ext cx="4285643"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方正正中黑简体" panose="02000000000000000000" charset="-122"/>
                <a:ea typeface="方正正中黑简体" panose="02000000000000000000" charset="-122"/>
              </a:rPr>
              <a:t>常见问题</a:t>
            </a:r>
            <a:endParaRPr lang="zh-CN" altLang="en-US" sz="2000" b="1" dirty="0">
              <a:solidFill>
                <a:schemeClr val="tx1">
                  <a:lumMod val="85000"/>
                  <a:lumOff val="15000"/>
                </a:schemeClr>
              </a:solidFill>
              <a:latin typeface="方正正中黑简体" panose="02000000000000000000" charset="-122"/>
              <a:ea typeface="方正正中黑简体" panose="020000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a:t>
              </a:r>
              <a:r>
                <a:rPr lang="zh-CN" altLang="en-US" sz="2400" b="1" dirty="0">
                  <a:latin typeface="方正正中黑简体" panose="02000000000000000000" charset="-122"/>
                  <a:ea typeface="方正正中黑简体" panose="02000000000000000000" charset="-122"/>
                  <a:cs typeface="方正正中黑简体" panose="02000000000000000000" charset="-122"/>
                </a:rPr>
                <a:t>、资助申请、审核和发放</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34654"/>
            <a:ext cx="7924230" cy="403957"/>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学校怎么审？</a:t>
            </a:r>
            <a:endParaRPr lang="en-US" altLang="zh-CN" sz="1600" b="1" dirty="0">
              <a:solidFill>
                <a:srgbClr val="0D60AC"/>
              </a:solidFill>
              <a:latin typeface="黑体" panose="02010609060101010101" pitchFamily="49" charset="-122"/>
              <a:ea typeface="黑体" panose="02010609060101010101" pitchFamily="49" charset="-122"/>
            </a:endParaRPr>
          </a:p>
        </p:txBody>
      </p:sp>
      <p:grpSp>
        <p:nvGrpSpPr>
          <p:cNvPr id="10" name="d2d17333-4805-44c9-bbc8-170b5bded198" descr="OQAAAB+LCAAAAAAABACrVlIpqSxIVbJSCs5NLCpxyUxML0rM9SxJzVXSUfJMUbLKK83J0VFyysxLycxLdy/KLy0oVrKKjq0FALpUkis5AAAA" title="iSlide™ 版权声明  COPYRIGHT NOTICE"/>
          <p:cNvGrpSpPr>
            <a:grpSpLocks noChangeAspect="1"/>
          </p:cNvGrpSpPr>
          <p:nvPr/>
        </p:nvGrpSpPr>
        <p:grpSpPr>
          <a:xfrm>
            <a:off x="823826" y="1265487"/>
            <a:ext cx="5964086" cy="2875763"/>
            <a:chOff x="1676116" y="1245140"/>
            <a:chExt cx="8290375" cy="3997452"/>
          </a:xfrm>
        </p:grpSpPr>
        <p:sp>
          <p:nvSpPr>
            <p:cNvPr id="11" name="iṣļîḓé"/>
            <p:cNvSpPr/>
            <p:nvPr/>
          </p:nvSpPr>
          <p:spPr bwMode="auto">
            <a:xfrm rot="21071856">
              <a:off x="1676116" y="2484296"/>
              <a:ext cx="7723840" cy="2493087"/>
            </a:xfrm>
            <a:custGeom>
              <a:avLst/>
              <a:gdLst/>
              <a:ahLst/>
              <a:cxnLst>
                <a:cxn ang="0">
                  <a:pos x="1599" y="0"/>
                </a:cxn>
                <a:cxn ang="0">
                  <a:pos x="1434" y="28"/>
                </a:cxn>
                <a:cxn ang="0">
                  <a:pos x="1470" y="71"/>
                </a:cxn>
                <a:cxn ang="0">
                  <a:pos x="1202" y="291"/>
                </a:cxn>
                <a:cxn ang="0">
                  <a:pos x="842" y="164"/>
                </a:cxn>
                <a:cxn ang="0">
                  <a:pos x="842" y="164"/>
                </a:cxn>
                <a:cxn ang="0">
                  <a:pos x="842" y="164"/>
                </a:cxn>
                <a:cxn ang="0">
                  <a:pos x="842" y="164"/>
                </a:cxn>
                <a:cxn ang="0">
                  <a:pos x="840" y="163"/>
                </a:cxn>
                <a:cxn ang="0">
                  <a:pos x="839" y="163"/>
                </a:cxn>
                <a:cxn ang="0">
                  <a:pos x="837" y="163"/>
                </a:cxn>
                <a:cxn ang="0">
                  <a:pos x="836" y="163"/>
                </a:cxn>
                <a:cxn ang="0">
                  <a:pos x="834" y="163"/>
                </a:cxn>
                <a:cxn ang="0">
                  <a:pos x="834" y="163"/>
                </a:cxn>
                <a:cxn ang="0">
                  <a:pos x="833" y="163"/>
                </a:cxn>
                <a:cxn ang="0">
                  <a:pos x="833" y="163"/>
                </a:cxn>
                <a:cxn ang="0">
                  <a:pos x="833" y="163"/>
                </a:cxn>
                <a:cxn ang="0">
                  <a:pos x="831" y="163"/>
                </a:cxn>
                <a:cxn ang="0">
                  <a:pos x="830" y="163"/>
                </a:cxn>
                <a:cxn ang="0">
                  <a:pos x="829" y="163"/>
                </a:cxn>
                <a:cxn ang="0">
                  <a:pos x="828" y="163"/>
                </a:cxn>
                <a:cxn ang="0">
                  <a:pos x="826" y="163"/>
                </a:cxn>
                <a:cxn ang="0">
                  <a:pos x="825" y="164"/>
                </a:cxn>
                <a:cxn ang="0">
                  <a:pos x="823" y="164"/>
                </a:cxn>
                <a:cxn ang="0">
                  <a:pos x="822" y="165"/>
                </a:cxn>
                <a:cxn ang="0">
                  <a:pos x="821" y="165"/>
                </a:cxn>
                <a:cxn ang="0">
                  <a:pos x="20" y="541"/>
                </a:cxn>
                <a:cxn ang="0">
                  <a:pos x="7" y="579"/>
                </a:cxn>
                <a:cxn ang="0">
                  <a:pos x="32" y="595"/>
                </a:cxn>
                <a:cxn ang="0">
                  <a:pos x="44" y="592"/>
                </a:cxn>
                <a:cxn ang="0">
                  <a:pos x="834" y="221"/>
                </a:cxn>
                <a:cxn ang="0">
                  <a:pos x="1199" y="349"/>
                </a:cxn>
                <a:cxn ang="0">
                  <a:pos x="1199" y="349"/>
                </a:cxn>
                <a:cxn ang="0">
                  <a:pos x="1203" y="350"/>
                </a:cxn>
                <a:cxn ang="0">
                  <a:pos x="1204" y="350"/>
                </a:cxn>
                <a:cxn ang="0">
                  <a:pos x="1208" y="350"/>
                </a:cxn>
                <a:cxn ang="0">
                  <a:pos x="1208" y="350"/>
                </a:cxn>
                <a:cxn ang="0">
                  <a:pos x="1213" y="350"/>
                </a:cxn>
                <a:cxn ang="0">
                  <a:pos x="1214" y="350"/>
                </a:cxn>
                <a:cxn ang="0">
                  <a:pos x="1217" y="349"/>
                </a:cxn>
                <a:cxn ang="0">
                  <a:pos x="1219" y="348"/>
                </a:cxn>
                <a:cxn ang="0">
                  <a:pos x="1221" y="347"/>
                </a:cxn>
                <a:cxn ang="0">
                  <a:pos x="1223" y="346"/>
                </a:cxn>
                <a:cxn ang="0">
                  <a:pos x="1225" y="345"/>
                </a:cxn>
                <a:cxn ang="0">
                  <a:pos x="1226" y="344"/>
                </a:cxn>
                <a:cxn ang="0">
                  <a:pos x="1505" y="114"/>
                </a:cxn>
                <a:cxn ang="0">
                  <a:pos x="1540" y="157"/>
                </a:cxn>
                <a:cxn ang="0">
                  <a:pos x="1599" y="0"/>
                </a:cxn>
              </a:cxnLst>
              <a:rect l="0" t="0" r="r" b="b"/>
              <a:pathLst>
                <a:path w="1599" h="595">
                  <a:moveTo>
                    <a:pt x="1599" y="0"/>
                  </a:moveTo>
                  <a:cubicBezTo>
                    <a:pt x="1434" y="28"/>
                    <a:pt x="1434" y="28"/>
                    <a:pt x="1434" y="28"/>
                  </a:cubicBezTo>
                  <a:cubicBezTo>
                    <a:pt x="1470" y="71"/>
                    <a:pt x="1470" y="71"/>
                    <a:pt x="1470" y="71"/>
                  </a:cubicBezTo>
                  <a:cubicBezTo>
                    <a:pt x="1202" y="291"/>
                    <a:pt x="1202" y="291"/>
                    <a:pt x="1202" y="291"/>
                  </a:cubicBezTo>
                  <a:cubicBezTo>
                    <a:pt x="842" y="164"/>
                    <a:pt x="842" y="164"/>
                    <a:pt x="842" y="164"/>
                  </a:cubicBezTo>
                  <a:cubicBezTo>
                    <a:pt x="842" y="164"/>
                    <a:pt x="842" y="164"/>
                    <a:pt x="842" y="164"/>
                  </a:cubicBezTo>
                  <a:cubicBezTo>
                    <a:pt x="842" y="164"/>
                    <a:pt x="842" y="164"/>
                    <a:pt x="842" y="164"/>
                  </a:cubicBezTo>
                  <a:cubicBezTo>
                    <a:pt x="842" y="164"/>
                    <a:pt x="842" y="164"/>
                    <a:pt x="842" y="164"/>
                  </a:cubicBezTo>
                  <a:cubicBezTo>
                    <a:pt x="841" y="164"/>
                    <a:pt x="840" y="164"/>
                    <a:pt x="840" y="163"/>
                  </a:cubicBezTo>
                  <a:cubicBezTo>
                    <a:pt x="839" y="163"/>
                    <a:pt x="839" y="163"/>
                    <a:pt x="839" y="163"/>
                  </a:cubicBezTo>
                  <a:cubicBezTo>
                    <a:pt x="838" y="163"/>
                    <a:pt x="837" y="163"/>
                    <a:pt x="837" y="163"/>
                  </a:cubicBezTo>
                  <a:cubicBezTo>
                    <a:pt x="837" y="163"/>
                    <a:pt x="836" y="163"/>
                    <a:pt x="836" y="163"/>
                  </a:cubicBezTo>
                  <a:cubicBezTo>
                    <a:pt x="835" y="163"/>
                    <a:pt x="835" y="163"/>
                    <a:pt x="834" y="163"/>
                  </a:cubicBezTo>
                  <a:cubicBezTo>
                    <a:pt x="834" y="163"/>
                    <a:pt x="834" y="163"/>
                    <a:pt x="834" y="163"/>
                  </a:cubicBezTo>
                  <a:cubicBezTo>
                    <a:pt x="833" y="163"/>
                    <a:pt x="833" y="163"/>
                    <a:pt x="833" y="163"/>
                  </a:cubicBezTo>
                  <a:cubicBezTo>
                    <a:pt x="833" y="163"/>
                    <a:pt x="833" y="163"/>
                    <a:pt x="833" y="163"/>
                  </a:cubicBezTo>
                  <a:cubicBezTo>
                    <a:pt x="833" y="163"/>
                    <a:pt x="833" y="163"/>
                    <a:pt x="833" y="163"/>
                  </a:cubicBezTo>
                  <a:cubicBezTo>
                    <a:pt x="832" y="163"/>
                    <a:pt x="832" y="163"/>
                    <a:pt x="831" y="163"/>
                  </a:cubicBezTo>
                  <a:cubicBezTo>
                    <a:pt x="831" y="163"/>
                    <a:pt x="831" y="163"/>
                    <a:pt x="830" y="163"/>
                  </a:cubicBezTo>
                  <a:cubicBezTo>
                    <a:pt x="830" y="163"/>
                    <a:pt x="829" y="163"/>
                    <a:pt x="829" y="163"/>
                  </a:cubicBezTo>
                  <a:cubicBezTo>
                    <a:pt x="828" y="163"/>
                    <a:pt x="828" y="163"/>
                    <a:pt x="828" y="163"/>
                  </a:cubicBezTo>
                  <a:cubicBezTo>
                    <a:pt x="827" y="163"/>
                    <a:pt x="827" y="163"/>
                    <a:pt x="826" y="163"/>
                  </a:cubicBezTo>
                  <a:cubicBezTo>
                    <a:pt x="825" y="164"/>
                    <a:pt x="825" y="164"/>
                    <a:pt x="825" y="164"/>
                  </a:cubicBezTo>
                  <a:cubicBezTo>
                    <a:pt x="824" y="164"/>
                    <a:pt x="824" y="164"/>
                    <a:pt x="823" y="164"/>
                  </a:cubicBezTo>
                  <a:cubicBezTo>
                    <a:pt x="823" y="164"/>
                    <a:pt x="823" y="165"/>
                    <a:pt x="822" y="165"/>
                  </a:cubicBezTo>
                  <a:cubicBezTo>
                    <a:pt x="822" y="165"/>
                    <a:pt x="821" y="165"/>
                    <a:pt x="821" y="165"/>
                  </a:cubicBezTo>
                  <a:cubicBezTo>
                    <a:pt x="20" y="541"/>
                    <a:pt x="20" y="541"/>
                    <a:pt x="20" y="541"/>
                  </a:cubicBezTo>
                  <a:cubicBezTo>
                    <a:pt x="6" y="548"/>
                    <a:pt x="0" y="565"/>
                    <a:pt x="7" y="579"/>
                  </a:cubicBezTo>
                  <a:cubicBezTo>
                    <a:pt x="11" y="589"/>
                    <a:pt x="22" y="595"/>
                    <a:pt x="32" y="595"/>
                  </a:cubicBezTo>
                  <a:cubicBezTo>
                    <a:pt x="36" y="595"/>
                    <a:pt x="40" y="594"/>
                    <a:pt x="44" y="592"/>
                  </a:cubicBezTo>
                  <a:cubicBezTo>
                    <a:pt x="834" y="221"/>
                    <a:pt x="834" y="221"/>
                    <a:pt x="834" y="221"/>
                  </a:cubicBezTo>
                  <a:cubicBezTo>
                    <a:pt x="1199" y="349"/>
                    <a:pt x="1199" y="349"/>
                    <a:pt x="1199" y="349"/>
                  </a:cubicBezTo>
                  <a:cubicBezTo>
                    <a:pt x="1199" y="349"/>
                    <a:pt x="1199" y="349"/>
                    <a:pt x="1199" y="349"/>
                  </a:cubicBezTo>
                  <a:cubicBezTo>
                    <a:pt x="1200" y="349"/>
                    <a:pt x="1202" y="350"/>
                    <a:pt x="1203" y="350"/>
                  </a:cubicBezTo>
                  <a:cubicBezTo>
                    <a:pt x="1204" y="350"/>
                    <a:pt x="1204" y="350"/>
                    <a:pt x="1204" y="350"/>
                  </a:cubicBezTo>
                  <a:cubicBezTo>
                    <a:pt x="1205" y="350"/>
                    <a:pt x="1206" y="350"/>
                    <a:pt x="1208" y="350"/>
                  </a:cubicBezTo>
                  <a:cubicBezTo>
                    <a:pt x="1208" y="350"/>
                    <a:pt x="1208" y="350"/>
                    <a:pt x="1208" y="350"/>
                  </a:cubicBezTo>
                  <a:cubicBezTo>
                    <a:pt x="1210" y="350"/>
                    <a:pt x="1211" y="350"/>
                    <a:pt x="1213" y="350"/>
                  </a:cubicBezTo>
                  <a:cubicBezTo>
                    <a:pt x="1213" y="350"/>
                    <a:pt x="1213" y="350"/>
                    <a:pt x="1214" y="350"/>
                  </a:cubicBezTo>
                  <a:cubicBezTo>
                    <a:pt x="1215" y="350"/>
                    <a:pt x="1216" y="349"/>
                    <a:pt x="1217" y="349"/>
                  </a:cubicBezTo>
                  <a:cubicBezTo>
                    <a:pt x="1217" y="349"/>
                    <a:pt x="1218" y="349"/>
                    <a:pt x="1219" y="348"/>
                  </a:cubicBezTo>
                  <a:cubicBezTo>
                    <a:pt x="1219" y="348"/>
                    <a:pt x="1220" y="348"/>
                    <a:pt x="1221" y="347"/>
                  </a:cubicBezTo>
                  <a:cubicBezTo>
                    <a:pt x="1222" y="347"/>
                    <a:pt x="1222" y="347"/>
                    <a:pt x="1223" y="346"/>
                  </a:cubicBezTo>
                  <a:cubicBezTo>
                    <a:pt x="1223" y="346"/>
                    <a:pt x="1224" y="345"/>
                    <a:pt x="1225" y="345"/>
                  </a:cubicBezTo>
                  <a:cubicBezTo>
                    <a:pt x="1226" y="344"/>
                    <a:pt x="1226" y="344"/>
                    <a:pt x="1226" y="344"/>
                  </a:cubicBezTo>
                  <a:cubicBezTo>
                    <a:pt x="1505" y="114"/>
                    <a:pt x="1505" y="114"/>
                    <a:pt x="1505" y="114"/>
                  </a:cubicBezTo>
                  <a:cubicBezTo>
                    <a:pt x="1540" y="157"/>
                    <a:pt x="1540" y="157"/>
                    <a:pt x="1540" y="157"/>
                  </a:cubicBezTo>
                  <a:cubicBezTo>
                    <a:pt x="1599" y="0"/>
                    <a:pt x="1599" y="0"/>
                    <a:pt x="1599" y="0"/>
                  </a:cubicBezTo>
                </a:path>
              </a:pathLst>
            </a:custGeom>
            <a:solidFill>
              <a:schemeClr val="bg1">
                <a:lumMod val="65000"/>
                <a:alpha val="88000"/>
              </a:schemeClr>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350">
                <a:latin typeface="方正正中黑简体" panose="02000000000000000000" charset="-122"/>
                <a:ea typeface="方正正中黑简体" panose="02000000000000000000" charset="-122"/>
              </a:endParaRPr>
            </a:p>
          </p:txBody>
        </p:sp>
        <p:sp>
          <p:nvSpPr>
            <p:cNvPr id="12" name="iṥ1îḓe"/>
            <p:cNvSpPr/>
            <p:nvPr/>
          </p:nvSpPr>
          <p:spPr>
            <a:xfrm>
              <a:off x="2556369" y="4337892"/>
              <a:ext cx="904709" cy="904700"/>
            </a:xfrm>
            <a:prstGeom prst="ellipse">
              <a:avLst/>
            </a:prstGeom>
            <a:solidFill>
              <a:schemeClr val="accent1">
                <a:lumMod val="75000"/>
              </a:schemeClr>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3" name="ïṧliḍè"/>
            <p:cNvSpPr/>
            <p:nvPr/>
          </p:nvSpPr>
          <p:spPr>
            <a:xfrm>
              <a:off x="4421808" y="3248792"/>
              <a:ext cx="904709" cy="904699"/>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4" name="ïSļîḓè"/>
            <p:cNvSpPr/>
            <p:nvPr/>
          </p:nvSpPr>
          <p:spPr>
            <a:xfrm>
              <a:off x="6968521" y="2976585"/>
              <a:ext cx="904709" cy="904699"/>
            </a:xfrm>
            <a:prstGeom prst="ellipse">
              <a:avLst/>
            </a:prstGeom>
            <a:solidFill>
              <a:schemeClr val="accent1">
                <a:lumMod val="75000"/>
              </a:schemeClr>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5" name="iSļiḋê"/>
            <p:cNvSpPr/>
            <p:nvPr/>
          </p:nvSpPr>
          <p:spPr>
            <a:xfrm>
              <a:off x="9061782" y="1245140"/>
              <a:ext cx="904709" cy="904699"/>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6" name="iṥ1îḓe"/>
            <p:cNvSpPr/>
            <p:nvPr/>
          </p:nvSpPr>
          <p:spPr>
            <a:xfrm>
              <a:off x="2819972" y="4586490"/>
              <a:ext cx="377504" cy="407507"/>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75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7" name="ïṧliḍè"/>
            <p:cNvSpPr/>
            <p:nvPr/>
          </p:nvSpPr>
          <p:spPr>
            <a:xfrm>
              <a:off x="4670409" y="3503523"/>
              <a:ext cx="407507" cy="395237"/>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50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8" name="ïSļîḓè"/>
            <p:cNvSpPr/>
            <p:nvPr/>
          </p:nvSpPr>
          <p:spPr>
            <a:xfrm>
              <a:off x="7217122" y="3240112"/>
              <a:ext cx="407507" cy="377644"/>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75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9" name="iSļiḋê"/>
            <p:cNvSpPr/>
            <p:nvPr/>
          </p:nvSpPr>
          <p:spPr>
            <a:xfrm>
              <a:off x="9313282" y="1493735"/>
              <a:ext cx="401709" cy="407509"/>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75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grpSp>
      <p:sp>
        <p:nvSpPr>
          <p:cNvPr id="21" name="文本框 22"/>
          <p:cNvSpPr txBox="1"/>
          <p:nvPr/>
        </p:nvSpPr>
        <p:spPr>
          <a:xfrm>
            <a:off x="6317994" y="2079013"/>
            <a:ext cx="1459213" cy="119263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r>
              <a:rPr lang="zh-CN" altLang="en-US" sz="1100" b="1" dirty="0">
                <a:solidFill>
                  <a:srgbClr val="FF0000"/>
                </a:solidFill>
                <a:latin typeface="方正正中黑简体" panose="02000000000000000000" charset="-122"/>
                <a:ea typeface="方正正中黑简体" panose="02000000000000000000" charset="-122"/>
              </a:rPr>
              <a:t>审核过程，审核结果建议各区要求下属学校做好文字记录并留存以备核查</a:t>
            </a:r>
            <a:r>
              <a:rPr lang="zh-CN" altLang="en-US" sz="1100" b="1" dirty="0" smtClean="0">
                <a:solidFill>
                  <a:srgbClr val="FF0000"/>
                </a:solidFill>
                <a:latin typeface="方正正中黑简体" panose="02000000000000000000" charset="-122"/>
                <a:ea typeface="方正正中黑简体" panose="02000000000000000000" charset="-122"/>
              </a:rPr>
              <a:t>。（集体决策）</a:t>
            </a:r>
            <a:endParaRPr lang="zh-CN" altLang="en-US" sz="1100" dirty="0">
              <a:solidFill>
                <a:srgbClr val="FF0000"/>
              </a:solidFill>
              <a:latin typeface="方正正中黑简体" panose="02000000000000000000" charset="-122"/>
              <a:ea typeface="方正正中黑简体" panose="02000000000000000000" charset="-122"/>
              <a:sym typeface="+mn-ea"/>
            </a:endParaRPr>
          </a:p>
        </p:txBody>
      </p:sp>
      <p:sp>
        <p:nvSpPr>
          <p:cNvPr id="24" name="文本框 25"/>
          <p:cNvSpPr txBox="1"/>
          <p:nvPr/>
        </p:nvSpPr>
        <p:spPr>
          <a:xfrm>
            <a:off x="4128535" y="3120007"/>
            <a:ext cx="1459213"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smtClean="0">
                <a:latin typeface="方正正中黑简体" panose="02000000000000000000" charset="-122"/>
                <a:ea typeface="方正正中黑简体" panose="02000000000000000000" charset="-122"/>
              </a:rPr>
              <a:t>工作人员</a:t>
            </a:r>
            <a:r>
              <a:rPr lang="zh-CN" altLang="en-US" sz="1100" b="1" dirty="0">
                <a:latin typeface="方正正中黑简体" panose="02000000000000000000" charset="-122"/>
                <a:ea typeface="方正正中黑简体" panose="02000000000000000000" charset="-122"/>
              </a:rPr>
              <a:t>填写好汇总表，连同申请表及相关材料一并递交给上级主管部门复审</a:t>
            </a:r>
            <a:endParaRPr lang="en-US" altLang="zh-CN" sz="1100" b="1" dirty="0">
              <a:latin typeface="方正正中黑简体" panose="02000000000000000000" charset="-122"/>
              <a:ea typeface="方正正中黑简体" panose="02000000000000000000" charset="-122"/>
            </a:endParaRPr>
          </a:p>
        </p:txBody>
      </p:sp>
      <p:sp>
        <p:nvSpPr>
          <p:cNvPr id="27" name="文本框 28"/>
          <p:cNvSpPr txBox="1"/>
          <p:nvPr/>
        </p:nvSpPr>
        <p:spPr>
          <a:xfrm>
            <a:off x="2322944" y="1829040"/>
            <a:ext cx="1309945" cy="8540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a:latin typeface="方正正中黑简体" panose="02000000000000000000" charset="-122"/>
                <a:ea typeface="方正正中黑简体" panose="02000000000000000000" charset="-122"/>
              </a:rPr>
              <a:t>工作人员要仔细审核学生的申请表及相关材料</a:t>
            </a:r>
            <a:endParaRPr lang="en-US" altLang="zh-CN" sz="1100" b="1" dirty="0">
              <a:latin typeface="方正正中黑简体" panose="02000000000000000000" charset="-122"/>
              <a:ea typeface="方正正中黑简体" panose="02000000000000000000" charset="-122"/>
            </a:endParaRPr>
          </a:p>
        </p:txBody>
      </p:sp>
      <p:sp>
        <p:nvSpPr>
          <p:cNvPr id="30" name="文本框 31"/>
          <p:cNvSpPr txBox="1"/>
          <p:nvPr/>
        </p:nvSpPr>
        <p:spPr>
          <a:xfrm>
            <a:off x="1092965" y="4313705"/>
            <a:ext cx="1813907" cy="3462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a:latin typeface="方正正中黑简体" panose="02000000000000000000" charset="-122"/>
                <a:ea typeface="方正正中黑简体" panose="02000000000000000000" charset="-122"/>
              </a:rPr>
              <a:t>学校要成立评审工作小组</a:t>
            </a:r>
            <a:endParaRPr lang="en-US" altLang="zh-CN" sz="11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5889016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a:t>
              </a:r>
              <a:r>
                <a:rPr lang="zh-CN" altLang="en-US" sz="2400" b="1" dirty="0">
                  <a:latin typeface="方正正中黑简体" panose="02000000000000000000" charset="-122"/>
                  <a:ea typeface="方正正中黑简体" panose="02000000000000000000" charset="-122"/>
                  <a:cs typeface="方正正中黑简体" panose="02000000000000000000" charset="-122"/>
                </a:rPr>
                <a:t>、资助申请、审核和发放</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2677656"/>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4.</a:t>
            </a:r>
            <a:r>
              <a:rPr lang="zh-CN" altLang="en-US" sz="1600" b="1" dirty="0">
                <a:solidFill>
                  <a:srgbClr val="0D60AC"/>
                </a:solidFill>
                <a:latin typeface="黑体" panose="02010609060101010101" pitchFamily="49" charset="-122"/>
                <a:ea typeface="黑体" panose="02010609060101010101" pitchFamily="49" charset="-122"/>
              </a:rPr>
              <a:t>学校提交哪些材料给主管部门？</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）申请表</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份</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）证明材料</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份</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）汇总表</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份</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a:t>
            </a:r>
            <a:r>
              <a:rPr lang="zh-CN" altLang="en-US" sz="1600" b="1" strike="dblStrike" dirty="0" smtClean="0">
                <a:solidFill>
                  <a:srgbClr val="FF0000"/>
                </a:solidFill>
                <a:latin typeface="方正正中黑简体" panose="02000000000000000000" charset="-122"/>
                <a:ea typeface="方正正中黑简体" panose="02000000000000000000" charset="-122"/>
              </a:rPr>
              <a:t>户口簿复印件</a:t>
            </a:r>
            <a:endParaRPr lang="en-US" altLang="zh-CN" sz="1600" b="1" strike="dblStrike" dirty="0">
              <a:solidFill>
                <a:srgbClr val="FF0000"/>
              </a:solidFill>
              <a:latin typeface="方正正中黑简体" panose="02000000000000000000" charset="-122"/>
              <a:ea typeface="方正正中黑简体" panose="02000000000000000000" charset="-122"/>
            </a:endParaRPr>
          </a:p>
          <a:p>
            <a:pPr>
              <a:lnSpc>
                <a:spcPct val="150000"/>
              </a:lnSpc>
            </a:pP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a:latin typeface="方正正中黑简体" panose="02000000000000000000" charset="-122"/>
                <a:ea typeface="方正正中黑简体" panose="02000000000000000000" charset="-122"/>
              </a:rPr>
              <a:t>注：在特殊教育学校、特教幼儿园、特教班就读的残疾</a:t>
            </a:r>
            <a:r>
              <a:rPr lang="zh-CN" altLang="en-US" sz="1600" b="1" dirty="0" smtClean="0">
                <a:latin typeface="方正正中黑简体" panose="02000000000000000000" charset="-122"/>
                <a:ea typeface="方正正中黑简体" panose="02000000000000000000" charset="-122"/>
              </a:rPr>
              <a:t>学生，</a:t>
            </a:r>
            <a:r>
              <a:rPr lang="zh-CN" altLang="en-US" sz="1600" b="1" dirty="0" smtClean="0">
                <a:solidFill>
                  <a:srgbClr val="FF0000"/>
                </a:solidFill>
                <a:latin typeface="方正正中黑简体" panose="02000000000000000000" charset="-122"/>
                <a:ea typeface="方正正中黑简体" panose="02000000000000000000" charset="-122"/>
              </a:rPr>
              <a:t>只要提交汇总表</a:t>
            </a:r>
            <a:r>
              <a:rPr lang="en-US" altLang="zh-CN" sz="1600" b="1" dirty="0" smtClean="0">
                <a:solidFill>
                  <a:srgbClr val="FF0000"/>
                </a:solidFill>
                <a:latin typeface="方正正中黑简体" panose="02000000000000000000" charset="-122"/>
                <a:ea typeface="方正正中黑简体" panose="02000000000000000000" charset="-122"/>
              </a:rPr>
              <a:t>2</a:t>
            </a:r>
            <a:r>
              <a:rPr lang="zh-CN" altLang="en-US" sz="1600" b="1" dirty="0" smtClean="0">
                <a:solidFill>
                  <a:srgbClr val="FF0000"/>
                </a:solidFill>
                <a:latin typeface="方正正中黑简体" panose="02000000000000000000" charset="-122"/>
                <a:ea typeface="方正正中黑简体" panose="02000000000000000000" charset="-122"/>
              </a:rPr>
              <a:t>份</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5431654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a:t>
              </a:r>
              <a:r>
                <a:rPr lang="zh-CN" altLang="en-US" sz="2400" b="1" dirty="0">
                  <a:latin typeface="方正正中黑简体" panose="02000000000000000000" charset="-122"/>
                  <a:ea typeface="方正正中黑简体" panose="02000000000000000000" charset="-122"/>
                  <a:cs typeface="方正正中黑简体" panose="02000000000000000000" charset="-122"/>
                </a:rPr>
                <a:t>、资助申请、审核和发放</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403957"/>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5.</a:t>
            </a:r>
            <a:r>
              <a:rPr lang="zh-CN" altLang="en-US" sz="1600" b="1" dirty="0">
                <a:solidFill>
                  <a:srgbClr val="0D60AC"/>
                </a:solidFill>
                <a:latin typeface="黑体" panose="02010609060101010101" pitchFamily="49" charset="-122"/>
                <a:ea typeface="黑体" panose="02010609060101010101" pitchFamily="49" charset="-122"/>
              </a:rPr>
              <a:t>上级主管部门怎么审？</a:t>
            </a:r>
            <a:endParaRPr lang="en-US" altLang="zh-CN" sz="1600" b="1" dirty="0">
              <a:solidFill>
                <a:srgbClr val="0D60AC"/>
              </a:solidFill>
              <a:latin typeface="黑体" panose="02010609060101010101" pitchFamily="49" charset="-122"/>
              <a:ea typeface="黑体" panose="02010609060101010101" pitchFamily="49" charset="-122"/>
            </a:endParaRPr>
          </a:p>
        </p:txBody>
      </p:sp>
      <p:grpSp>
        <p:nvGrpSpPr>
          <p:cNvPr id="10" name="d2d17333-4805-44c9-bbc8-170b5bded198" descr="OQAAAB+LCAAAAAAABACrVlIpqSxIVbJSCs5NLCpxyUxML0rM9SxJzVXSUfJMUbLKK83J0VFyysxLycxLdy/KLy0oVrKKjq0FALpUkis5AAAA" title="iSlide™ 版权声明  COPYRIGHT NOTICE"/>
          <p:cNvGrpSpPr>
            <a:grpSpLocks noChangeAspect="1"/>
          </p:cNvGrpSpPr>
          <p:nvPr/>
        </p:nvGrpSpPr>
        <p:grpSpPr>
          <a:xfrm>
            <a:off x="823826" y="1265487"/>
            <a:ext cx="5964086" cy="2875763"/>
            <a:chOff x="1676116" y="1245140"/>
            <a:chExt cx="8290375" cy="3997452"/>
          </a:xfrm>
        </p:grpSpPr>
        <p:sp>
          <p:nvSpPr>
            <p:cNvPr id="11" name="iṣļîḓé"/>
            <p:cNvSpPr/>
            <p:nvPr/>
          </p:nvSpPr>
          <p:spPr bwMode="auto">
            <a:xfrm rot="21071856">
              <a:off x="1676116" y="2484296"/>
              <a:ext cx="7723840" cy="2493087"/>
            </a:xfrm>
            <a:custGeom>
              <a:avLst/>
              <a:gdLst/>
              <a:ahLst/>
              <a:cxnLst>
                <a:cxn ang="0">
                  <a:pos x="1599" y="0"/>
                </a:cxn>
                <a:cxn ang="0">
                  <a:pos x="1434" y="28"/>
                </a:cxn>
                <a:cxn ang="0">
                  <a:pos x="1470" y="71"/>
                </a:cxn>
                <a:cxn ang="0">
                  <a:pos x="1202" y="291"/>
                </a:cxn>
                <a:cxn ang="0">
                  <a:pos x="842" y="164"/>
                </a:cxn>
                <a:cxn ang="0">
                  <a:pos x="842" y="164"/>
                </a:cxn>
                <a:cxn ang="0">
                  <a:pos x="842" y="164"/>
                </a:cxn>
                <a:cxn ang="0">
                  <a:pos x="842" y="164"/>
                </a:cxn>
                <a:cxn ang="0">
                  <a:pos x="840" y="163"/>
                </a:cxn>
                <a:cxn ang="0">
                  <a:pos x="839" y="163"/>
                </a:cxn>
                <a:cxn ang="0">
                  <a:pos x="837" y="163"/>
                </a:cxn>
                <a:cxn ang="0">
                  <a:pos x="836" y="163"/>
                </a:cxn>
                <a:cxn ang="0">
                  <a:pos x="834" y="163"/>
                </a:cxn>
                <a:cxn ang="0">
                  <a:pos x="834" y="163"/>
                </a:cxn>
                <a:cxn ang="0">
                  <a:pos x="833" y="163"/>
                </a:cxn>
                <a:cxn ang="0">
                  <a:pos x="833" y="163"/>
                </a:cxn>
                <a:cxn ang="0">
                  <a:pos x="833" y="163"/>
                </a:cxn>
                <a:cxn ang="0">
                  <a:pos x="831" y="163"/>
                </a:cxn>
                <a:cxn ang="0">
                  <a:pos x="830" y="163"/>
                </a:cxn>
                <a:cxn ang="0">
                  <a:pos x="829" y="163"/>
                </a:cxn>
                <a:cxn ang="0">
                  <a:pos x="828" y="163"/>
                </a:cxn>
                <a:cxn ang="0">
                  <a:pos x="826" y="163"/>
                </a:cxn>
                <a:cxn ang="0">
                  <a:pos x="825" y="164"/>
                </a:cxn>
                <a:cxn ang="0">
                  <a:pos x="823" y="164"/>
                </a:cxn>
                <a:cxn ang="0">
                  <a:pos x="822" y="165"/>
                </a:cxn>
                <a:cxn ang="0">
                  <a:pos x="821" y="165"/>
                </a:cxn>
                <a:cxn ang="0">
                  <a:pos x="20" y="541"/>
                </a:cxn>
                <a:cxn ang="0">
                  <a:pos x="7" y="579"/>
                </a:cxn>
                <a:cxn ang="0">
                  <a:pos x="32" y="595"/>
                </a:cxn>
                <a:cxn ang="0">
                  <a:pos x="44" y="592"/>
                </a:cxn>
                <a:cxn ang="0">
                  <a:pos x="834" y="221"/>
                </a:cxn>
                <a:cxn ang="0">
                  <a:pos x="1199" y="349"/>
                </a:cxn>
                <a:cxn ang="0">
                  <a:pos x="1199" y="349"/>
                </a:cxn>
                <a:cxn ang="0">
                  <a:pos x="1203" y="350"/>
                </a:cxn>
                <a:cxn ang="0">
                  <a:pos x="1204" y="350"/>
                </a:cxn>
                <a:cxn ang="0">
                  <a:pos x="1208" y="350"/>
                </a:cxn>
                <a:cxn ang="0">
                  <a:pos x="1208" y="350"/>
                </a:cxn>
                <a:cxn ang="0">
                  <a:pos x="1213" y="350"/>
                </a:cxn>
                <a:cxn ang="0">
                  <a:pos x="1214" y="350"/>
                </a:cxn>
                <a:cxn ang="0">
                  <a:pos x="1217" y="349"/>
                </a:cxn>
                <a:cxn ang="0">
                  <a:pos x="1219" y="348"/>
                </a:cxn>
                <a:cxn ang="0">
                  <a:pos x="1221" y="347"/>
                </a:cxn>
                <a:cxn ang="0">
                  <a:pos x="1223" y="346"/>
                </a:cxn>
                <a:cxn ang="0">
                  <a:pos x="1225" y="345"/>
                </a:cxn>
                <a:cxn ang="0">
                  <a:pos x="1226" y="344"/>
                </a:cxn>
                <a:cxn ang="0">
                  <a:pos x="1505" y="114"/>
                </a:cxn>
                <a:cxn ang="0">
                  <a:pos x="1540" y="157"/>
                </a:cxn>
                <a:cxn ang="0">
                  <a:pos x="1599" y="0"/>
                </a:cxn>
              </a:cxnLst>
              <a:rect l="0" t="0" r="r" b="b"/>
              <a:pathLst>
                <a:path w="1599" h="595">
                  <a:moveTo>
                    <a:pt x="1599" y="0"/>
                  </a:moveTo>
                  <a:cubicBezTo>
                    <a:pt x="1434" y="28"/>
                    <a:pt x="1434" y="28"/>
                    <a:pt x="1434" y="28"/>
                  </a:cubicBezTo>
                  <a:cubicBezTo>
                    <a:pt x="1470" y="71"/>
                    <a:pt x="1470" y="71"/>
                    <a:pt x="1470" y="71"/>
                  </a:cubicBezTo>
                  <a:cubicBezTo>
                    <a:pt x="1202" y="291"/>
                    <a:pt x="1202" y="291"/>
                    <a:pt x="1202" y="291"/>
                  </a:cubicBezTo>
                  <a:cubicBezTo>
                    <a:pt x="842" y="164"/>
                    <a:pt x="842" y="164"/>
                    <a:pt x="842" y="164"/>
                  </a:cubicBezTo>
                  <a:cubicBezTo>
                    <a:pt x="842" y="164"/>
                    <a:pt x="842" y="164"/>
                    <a:pt x="842" y="164"/>
                  </a:cubicBezTo>
                  <a:cubicBezTo>
                    <a:pt x="842" y="164"/>
                    <a:pt x="842" y="164"/>
                    <a:pt x="842" y="164"/>
                  </a:cubicBezTo>
                  <a:cubicBezTo>
                    <a:pt x="842" y="164"/>
                    <a:pt x="842" y="164"/>
                    <a:pt x="842" y="164"/>
                  </a:cubicBezTo>
                  <a:cubicBezTo>
                    <a:pt x="841" y="164"/>
                    <a:pt x="840" y="164"/>
                    <a:pt x="840" y="163"/>
                  </a:cubicBezTo>
                  <a:cubicBezTo>
                    <a:pt x="839" y="163"/>
                    <a:pt x="839" y="163"/>
                    <a:pt x="839" y="163"/>
                  </a:cubicBezTo>
                  <a:cubicBezTo>
                    <a:pt x="838" y="163"/>
                    <a:pt x="837" y="163"/>
                    <a:pt x="837" y="163"/>
                  </a:cubicBezTo>
                  <a:cubicBezTo>
                    <a:pt x="837" y="163"/>
                    <a:pt x="836" y="163"/>
                    <a:pt x="836" y="163"/>
                  </a:cubicBezTo>
                  <a:cubicBezTo>
                    <a:pt x="835" y="163"/>
                    <a:pt x="835" y="163"/>
                    <a:pt x="834" y="163"/>
                  </a:cubicBezTo>
                  <a:cubicBezTo>
                    <a:pt x="834" y="163"/>
                    <a:pt x="834" y="163"/>
                    <a:pt x="834" y="163"/>
                  </a:cubicBezTo>
                  <a:cubicBezTo>
                    <a:pt x="833" y="163"/>
                    <a:pt x="833" y="163"/>
                    <a:pt x="833" y="163"/>
                  </a:cubicBezTo>
                  <a:cubicBezTo>
                    <a:pt x="833" y="163"/>
                    <a:pt x="833" y="163"/>
                    <a:pt x="833" y="163"/>
                  </a:cubicBezTo>
                  <a:cubicBezTo>
                    <a:pt x="833" y="163"/>
                    <a:pt x="833" y="163"/>
                    <a:pt x="833" y="163"/>
                  </a:cubicBezTo>
                  <a:cubicBezTo>
                    <a:pt x="832" y="163"/>
                    <a:pt x="832" y="163"/>
                    <a:pt x="831" y="163"/>
                  </a:cubicBezTo>
                  <a:cubicBezTo>
                    <a:pt x="831" y="163"/>
                    <a:pt x="831" y="163"/>
                    <a:pt x="830" y="163"/>
                  </a:cubicBezTo>
                  <a:cubicBezTo>
                    <a:pt x="830" y="163"/>
                    <a:pt x="829" y="163"/>
                    <a:pt x="829" y="163"/>
                  </a:cubicBezTo>
                  <a:cubicBezTo>
                    <a:pt x="828" y="163"/>
                    <a:pt x="828" y="163"/>
                    <a:pt x="828" y="163"/>
                  </a:cubicBezTo>
                  <a:cubicBezTo>
                    <a:pt x="827" y="163"/>
                    <a:pt x="827" y="163"/>
                    <a:pt x="826" y="163"/>
                  </a:cubicBezTo>
                  <a:cubicBezTo>
                    <a:pt x="825" y="164"/>
                    <a:pt x="825" y="164"/>
                    <a:pt x="825" y="164"/>
                  </a:cubicBezTo>
                  <a:cubicBezTo>
                    <a:pt x="824" y="164"/>
                    <a:pt x="824" y="164"/>
                    <a:pt x="823" y="164"/>
                  </a:cubicBezTo>
                  <a:cubicBezTo>
                    <a:pt x="823" y="164"/>
                    <a:pt x="823" y="165"/>
                    <a:pt x="822" y="165"/>
                  </a:cubicBezTo>
                  <a:cubicBezTo>
                    <a:pt x="822" y="165"/>
                    <a:pt x="821" y="165"/>
                    <a:pt x="821" y="165"/>
                  </a:cubicBezTo>
                  <a:cubicBezTo>
                    <a:pt x="20" y="541"/>
                    <a:pt x="20" y="541"/>
                    <a:pt x="20" y="541"/>
                  </a:cubicBezTo>
                  <a:cubicBezTo>
                    <a:pt x="6" y="548"/>
                    <a:pt x="0" y="565"/>
                    <a:pt x="7" y="579"/>
                  </a:cubicBezTo>
                  <a:cubicBezTo>
                    <a:pt x="11" y="589"/>
                    <a:pt x="22" y="595"/>
                    <a:pt x="32" y="595"/>
                  </a:cubicBezTo>
                  <a:cubicBezTo>
                    <a:pt x="36" y="595"/>
                    <a:pt x="40" y="594"/>
                    <a:pt x="44" y="592"/>
                  </a:cubicBezTo>
                  <a:cubicBezTo>
                    <a:pt x="834" y="221"/>
                    <a:pt x="834" y="221"/>
                    <a:pt x="834" y="221"/>
                  </a:cubicBezTo>
                  <a:cubicBezTo>
                    <a:pt x="1199" y="349"/>
                    <a:pt x="1199" y="349"/>
                    <a:pt x="1199" y="349"/>
                  </a:cubicBezTo>
                  <a:cubicBezTo>
                    <a:pt x="1199" y="349"/>
                    <a:pt x="1199" y="349"/>
                    <a:pt x="1199" y="349"/>
                  </a:cubicBezTo>
                  <a:cubicBezTo>
                    <a:pt x="1200" y="349"/>
                    <a:pt x="1202" y="350"/>
                    <a:pt x="1203" y="350"/>
                  </a:cubicBezTo>
                  <a:cubicBezTo>
                    <a:pt x="1204" y="350"/>
                    <a:pt x="1204" y="350"/>
                    <a:pt x="1204" y="350"/>
                  </a:cubicBezTo>
                  <a:cubicBezTo>
                    <a:pt x="1205" y="350"/>
                    <a:pt x="1206" y="350"/>
                    <a:pt x="1208" y="350"/>
                  </a:cubicBezTo>
                  <a:cubicBezTo>
                    <a:pt x="1208" y="350"/>
                    <a:pt x="1208" y="350"/>
                    <a:pt x="1208" y="350"/>
                  </a:cubicBezTo>
                  <a:cubicBezTo>
                    <a:pt x="1210" y="350"/>
                    <a:pt x="1211" y="350"/>
                    <a:pt x="1213" y="350"/>
                  </a:cubicBezTo>
                  <a:cubicBezTo>
                    <a:pt x="1213" y="350"/>
                    <a:pt x="1213" y="350"/>
                    <a:pt x="1214" y="350"/>
                  </a:cubicBezTo>
                  <a:cubicBezTo>
                    <a:pt x="1215" y="350"/>
                    <a:pt x="1216" y="349"/>
                    <a:pt x="1217" y="349"/>
                  </a:cubicBezTo>
                  <a:cubicBezTo>
                    <a:pt x="1217" y="349"/>
                    <a:pt x="1218" y="349"/>
                    <a:pt x="1219" y="348"/>
                  </a:cubicBezTo>
                  <a:cubicBezTo>
                    <a:pt x="1219" y="348"/>
                    <a:pt x="1220" y="348"/>
                    <a:pt x="1221" y="347"/>
                  </a:cubicBezTo>
                  <a:cubicBezTo>
                    <a:pt x="1222" y="347"/>
                    <a:pt x="1222" y="347"/>
                    <a:pt x="1223" y="346"/>
                  </a:cubicBezTo>
                  <a:cubicBezTo>
                    <a:pt x="1223" y="346"/>
                    <a:pt x="1224" y="345"/>
                    <a:pt x="1225" y="345"/>
                  </a:cubicBezTo>
                  <a:cubicBezTo>
                    <a:pt x="1226" y="344"/>
                    <a:pt x="1226" y="344"/>
                    <a:pt x="1226" y="344"/>
                  </a:cubicBezTo>
                  <a:cubicBezTo>
                    <a:pt x="1505" y="114"/>
                    <a:pt x="1505" y="114"/>
                    <a:pt x="1505" y="114"/>
                  </a:cubicBezTo>
                  <a:cubicBezTo>
                    <a:pt x="1540" y="157"/>
                    <a:pt x="1540" y="157"/>
                    <a:pt x="1540" y="157"/>
                  </a:cubicBezTo>
                  <a:cubicBezTo>
                    <a:pt x="1599" y="0"/>
                    <a:pt x="1599" y="0"/>
                    <a:pt x="1599" y="0"/>
                  </a:cubicBezTo>
                </a:path>
              </a:pathLst>
            </a:custGeom>
            <a:solidFill>
              <a:schemeClr val="bg1">
                <a:lumMod val="65000"/>
                <a:alpha val="88000"/>
              </a:schemeClr>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350">
                <a:latin typeface="方正正中黑简体" panose="02000000000000000000" charset="-122"/>
                <a:ea typeface="方正正中黑简体" panose="02000000000000000000" charset="-122"/>
              </a:endParaRPr>
            </a:p>
          </p:txBody>
        </p:sp>
        <p:sp>
          <p:nvSpPr>
            <p:cNvPr id="12" name="iṥ1îḓe"/>
            <p:cNvSpPr/>
            <p:nvPr/>
          </p:nvSpPr>
          <p:spPr>
            <a:xfrm>
              <a:off x="2556369" y="4337892"/>
              <a:ext cx="904709" cy="904700"/>
            </a:xfrm>
            <a:prstGeom prst="ellipse">
              <a:avLst/>
            </a:prstGeom>
            <a:solidFill>
              <a:schemeClr val="accent1">
                <a:lumMod val="75000"/>
              </a:schemeClr>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3" name="ïṧliḍè"/>
            <p:cNvSpPr/>
            <p:nvPr/>
          </p:nvSpPr>
          <p:spPr>
            <a:xfrm>
              <a:off x="4421808" y="3248792"/>
              <a:ext cx="904709" cy="904699"/>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4" name="ïSļîḓè"/>
            <p:cNvSpPr/>
            <p:nvPr/>
          </p:nvSpPr>
          <p:spPr>
            <a:xfrm>
              <a:off x="6968521" y="2976585"/>
              <a:ext cx="904709" cy="904699"/>
            </a:xfrm>
            <a:prstGeom prst="ellipse">
              <a:avLst/>
            </a:prstGeom>
            <a:solidFill>
              <a:schemeClr val="accent1">
                <a:lumMod val="75000"/>
              </a:schemeClr>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5" name="iSļiḋê"/>
            <p:cNvSpPr/>
            <p:nvPr/>
          </p:nvSpPr>
          <p:spPr>
            <a:xfrm>
              <a:off x="9061782" y="1245140"/>
              <a:ext cx="904709" cy="904699"/>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6" name="iṥ1îḓe"/>
            <p:cNvSpPr/>
            <p:nvPr/>
          </p:nvSpPr>
          <p:spPr>
            <a:xfrm>
              <a:off x="2819972" y="4586490"/>
              <a:ext cx="377504" cy="407507"/>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75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7" name="ïṧliḍè"/>
            <p:cNvSpPr/>
            <p:nvPr/>
          </p:nvSpPr>
          <p:spPr>
            <a:xfrm>
              <a:off x="4670409" y="3503523"/>
              <a:ext cx="407507" cy="395237"/>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50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8" name="ïSļîḓè"/>
            <p:cNvSpPr/>
            <p:nvPr/>
          </p:nvSpPr>
          <p:spPr>
            <a:xfrm>
              <a:off x="7217122" y="3240112"/>
              <a:ext cx="407507" cy="377644"/>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75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sp>
          <p:nvSpPr>
            <p:cNvPr id="19" name="iSļiḋê"/>
            <p:cNvSpPr/>
            <p:nvPr/>
          </p:nvSpPr>
          <p:spPr>
            <a:xfrm>
              <a:off x="9313282" y="1493735"/>
              <a:ext cx="401709" cy="407509"/>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75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latin typeface="方正正中黑简体" panose="02000000000000000000" charset="-122"/>
                <a:ea typeface="方正正中黑简体" panose="02000000000000000000" charset="-122"/>
              </a:endParaRPr>
            </a:p>
          </p:txBody>
        </p:sp>
      </p:grpSp>
      <p:sp>
        <p:nvSpPr>
          <p:cNvPr id="21" name="文本框 22"/>
          <p:cNvSpPr txBox="1"/>
          <p:nvPr/>
        </p:nvSpPr>
        <p:spPr>
          <a:xfrm>
            <a:off x="6317994" y="2079013"/>
            <a:ext cx="1459213" cy="97257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r>
              <a:rPr lang="zh-CN" altLang="en-US" sz="1100" b="1" dirty="0">
                <a:solidFill>
                  <a:srgbClr val="FF0000"/>
                </a:solidFill>
                <a:latin typeface="方正正中黑简体" panose="02000000000000000000" charset="-122"/>
                <a:ea typeface="方正正中黑简体" panose="02000000000000000000" charset="-122"/>
              </a:rPr>
              <a:t>审核过程，审核结果建议各</a:t>
            </a:r>
            <a:r>
              <a:rPr lang="zh-CN" altLang="en-US" sz="1100" b="1" dirty="0" smtClean="0">
                <a:solidFill>
                  <a:srgbClr val="FF0000"/>
                </a:solidFill>
                <a:latin typeface="方正正中黑简体" panose="02000000000000000000" charset="-122"/>
                <a:ea typeface="方正正中黑简体" panose="02000000000000000000" charset="-122"/>
              </a:rPr>
              <a:t>区做好</a:t>
            </a:r>
            <a:r>
              <a:rPr lang="zh-CN" altLang="en-US" sz="1100" b="1" dirty="0">
                <a:solidFill>
                  <a:srgbClr val="FF0000"/>
                </a:solidFill>
                <a:latin typeface="方正正中黑简体" panose="02000000000000000000" charset="-122"/>
                <a:ea typeface="方正正中黑简体" panose="02000000000000000000" charset="-122"/>
              </a:rPr>
              <a:t>文字记录并留存以备核查</a:t>
            </a:r>
            <a:r>
              <a:rPr lang="zh-CN" altLang="en-US" sz="1100" b="1" dirty="0" smtClean="0">
                <a:solidFill>
                  <a:srgbClr val="FF0000"/>
                </a:solidFill>
                <a:latin typeface="方正正中黑简体" panose="02000000000000000000" charset="-122"/>
                <a:ea typeface="方正正中黑简体" panose="02000000000000000000" charset="-122"/>
              </a:rPr>
              <a:t>。（集体决策）</a:t>
            </a:r>
            <a:endParaRPr lang="zh-CN" altLang="en-US" sz="1100" b="1" dirty="0">
              <a:solidFill>
                <a:srgbClr val="FF0000"/>
              </a:solidFill>
              <a:latin typeface="方正正中黑简体" panose="02000000000000000000" charset="-122"/>
              <a:ea typeface="方正正中黑简体" panose="02000000000000000000" charset="-122"/>
              <a:sym typeface="+mn-ea"/>
            </a:endParaRPr>
          </a:p>
        </p:txBody>
      </p:sp>
      <p:sp>
        <p:nvSpPr>
          <p:cNvPr id="24" name="文本框 25"/>
          <p:cNvSpPr txBox="1"/>
          <p:nvPr/>
        </p:nvSpPr>
        <p:spPr>
          <a:xfrm>
            <a:off x="4128535" y="3120007"/>
            <a:ext cx="1459213" cy="136191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smtClean="0">
                <a:latin typeface="方正正中黑简体" panose="02000000000000000000" charset="-122"/>
                <a:ea typeface="方正正中黑简体" panose="02000000000000000000" charset="-122"/>
              </a:rPr>
              <a:t>由于新政不再要求残联在申请表上盖章，故各区资助中心要与区残联做好学生信息的比对工作。</a:t>
            </a:r>
            <a:endParaRPr lang="en-US" altLang="zh-CN" sz="1100" b="1" dirty="0">
              <a:latin typeface="方正正中黑简体" panose="02000000000000000000" charset="-122"/>
              <a:ea typeface="方正正中黑简体" panose="02000000000000000000" charset="-122"/>
            </a:endParaRPr>
          </a:p>
        </p:txBody>
      </p:sp>
      <p:sp>
        <p:nvSpPr>
          <p:cNvPr id="27" name="文本框 28"/>
          <p:cNvSpPr txBox="1"/>
          <p:nvPr/>
        </p:nvSpPr>
        <p:spPr>
          <a:xfrm>
            <a:off x="2322944" y="1829040"/>
            <a:ext cx="1309945" cy="8540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smtClean="0">
                <a:latin typeface="方正正中黑简体" panose="02000000000000000000" charset="-122"/>
                <a:ea typeface="方正正中黑简体" panose="02000000000000000000" charset="-122"/>
              </a:rPr>
              <a:t>复审后，留存一份汇总表，将其余材料退交至学校</a:t>
            </a:r>
            <a:endParaRPr lang="en-US" altLang="zh-CN" sz="1100" b="1" dirty="0">
              <a:latin typeface="方正正中黑简体" panose="02000000000000000000" charset="-122"/>
              <a:ea typeface="方正正中黑简体" panose="02000000000000000000" charset="-122"/>
            </a:endParaRPr>
          </a:p>
        </p:txBody>
      </p:sp>
      <p:sp>
        <p:nvSpPr>
          <p:cNvPr id="30" name="文本框 31"/>
          <p:cNvSpPr txBox="1"/>
          <p:nvPr/>
        </p:nvSpPr>
        <p:spPr>
          <a:xfrm>
            <a:off x="1092965" y="4313705"/>
            <a:ext cx="1813907" cy="6001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100" b="1" dirty="0" smtClean="0">
                <a:latin typeface="方正正中黑简体" panose="02000000000000000000" charset="-122"/>
                <a:ea typeface="方正正中黑简体" panose="02000000000000000000" charset="-122"/>
              </a:rPr>
              <a:t>上级主管部门对学校提交的材料进行复审</a:t>
            </a:r>
            <a:endParaRPr lang="en-US" altLang="zh-CN" sz="11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485957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a:t>
              </a:r>
              <a:r>
                <a:rPr lang="zh-CN" altLang="en-US" sz="2400" b="1" dirty="0">
                  <a:latin typeface="方正正中黑简体" panose="02000000000000000000" charset="-122"/>
                  <a:ea typeface="方正正中黑简体" panose="02000000000000000000" charset="-122"/>
                  <a:cs typeface="方正正中黑简体" panose="02000000000000000000" charset="-122"/>
                </a:rPr>
                <a:t>、资助申请、审核和发放</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896535"/>
            <a:ext cx="5120640" cy="4154984"/>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6.</a:t>
            </a:r>
            <a:r>
              <a:rPr lang="zh-CN" altLang="en-US" sz="1600" b="1" dirty="0">
                <a:solidFill>
                  <a:srgbClr val="0D60AC"/>
                </a:solidFill>
                <a:latin typeface="黑体" panose="02010609060101010101" pitchFamily="49" charset="-122"/>
                <a:ea typeface="黑体" panose="02010609060101010101" pitchFamily="49" charset="-122"/>
              </a:rPr>
              <a:t>申请表填写的注意事项</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）打*项为必填。</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）学生或监护人签字都可</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solidFill>
                  <a:srgbClr val="FF0000"/>
                </a:solidFill>
                <a:latin typeface="方正正中黑简体" panose="02000000000000000000" charset="-122"/>
                <a:ea typeface="方正正中黑简体" panose="02000000000000000000" charset="-122"/>
              </a:rPr>
              <a:t>（</a:t>
            </a:r>
            <a:r>
              <a:rPr lang="en-US" altLang="zh-CN" sz="1600" b="1" dirty="0" smtClean="0">
                <a:solidFill>
                  <a:srgbClr val="FF0000"/>
                </a:solidFill>
                <a:latin typeface="方正正中黑简体" panose="02000000000000000000" charset="-122"/>
                <a:ea typeface="方正正中黑简体" panose="02000000000000000000" charset="-122"/>
              </a:rPr>
              <a:t>3</a:t>
            </a:r>
            <a:r>
              <a:rPr lang="zh-CN" altLang="en-US" sz="1600" b="1" dirty="0" smtClean="0">
                <a:solidFill>
                  <a:srgbClr val="FF0000"/>
                </a:solidFill>
                <a:latin typeface="方正正中黑简体" panose="02000000000000000000" charset="-122"/>
                <a:ea typeface="方正正中黑简体" panose="02000000000000000000" charset="-122"/>
              </a:rPr>
              <a:t>）学生签学生名，监护人签监护人名</a:t>
            </a:r>
            <a:endParaRPr lang="en-US" altLang="zh-CN" sz="1600" b="1" dirty="0" smtClean="0">
              <a:solidFill>
                <a:srgbClr val="FF0000"/>
              </a:solidFill>
              <a:latin typeface="方正正中黑简体" panose="02000000000000000000" charset="-122"/>
              <a:ea typeface="方正正中黑简体" panose="02000000000000000000" charset="-122"/>
            </a:endParaRPr>
          </a:p>
          <a:p>
            <a:pPr>
              <a:lnSpc>
                <a:spcPct val="150000"/>
              </a:lnSpc>
            </a:pPr>
            <a:r>
              <a:rPr lang="zh-CN" altLang="en-US" sz="1600" b="1" dirty="0" smtClean="0">
                <a:solidFill>
                  <a:srgbClr val="FF0000"/>
                </a:solidFill>
                <a:latin typeface="方正正中黑简体" panose="02000000000000000000" charset="-122"/>
                <a:ea typeface="方正正中黑简体" panose="02000000000000000000" charset="-122"/>
              </a:rPr>
              <a:t>（</a:t>
            </a:r>
            <a:r>
              <a:rPr lang="en-US" altLang="zh-CN" sz="1600" b="1" dirty="0" smtClean="0">
                <a:solidFill>
                  <a:srgbClr val="FF0000"/>
                </a:solidFill>
                <a:latin typeface="方正正中黑简体" panose="02000000000000000000" charset="-122"/>
                <a:ea typeface="方正正中黑简体" panose="02000000000000000000" charset="-122"/>
              </a:rPr>
              <a:t>4</a:t>
            </a:r>
            <a:r>
              <a:rPr lang="zh-CN" altLang="en-US" sz="1600" b="1" dirty="0" smtClean="0">
                <a:solidFill>
                  <a:srgbClr val="FF0000"/>
                </a:solidFill>
                <a:latin typeface="方正正中黑简体" panose="02000000000000000000" charset="-122"/>
                <a:ea typeface="方正正中黑简体" panose="02000000000000000000" charset="-122"/>
              </a:rPr>
              <a:t>）“申请</a:t>
            </a:r>
            <a:r>
              <a:rPr lang="zh-CN" altLang="en-US" sz="1600" b="1" dirty="0">
                <a:solidFill>
                  <a:srgbClr val="FF0000"/>
                </a:solidFill>
                <a:latin typeface="方正正中黑简体" panose="02000000000000000000" charset="-122"/>
                <a:ea typeface="方正正中黑简体" panose="02000000000000000000" charset="-122"/>
              </a:rPr>
              <a:t>资助情况</a:t>
            </a:r>
            <a:r>
              <a:rPr lang="zh-CN" altLang="en-US" sz="1600" b="1" dirty="0" smtClean="0">
                <a:solidFill>
                  <a:srgbClr val="FF0000"/>
                </a:solidFill>
                <a:latin typeface="方正正中黑简体" panose="02000000000000000000" charset="-122"/>
                <a:ea typeface="方正正中黑简体" panose="02000000000000000000" charset="-122"/>
              </a:rPr>
              <a:t>说明</a:t>
            </a:r>
            <a:r>
              <a:rPr lang="zh-CN" altLang="en-US" sz="1600" b="1" dirty="0" smtClean="0">
                <a:solidFill>
                  <a:srgbClr val="FF0000"/>
                </a:solidFill>
                <a:latin typeface="方正正中黑简体" panose="02000000000000000000" charset="-122"/>
                <a:ea typeface="方正正中黑简体" panose="02000000000000000000" charset="-122"/>
              </a:rPr>
              <a:t>” 手写</a:t>
            </a:r>
            <a:r>
              <a:rPr lang="zh-CN" altLang="en-US" sz="1600" b="1" dirty="0" smtClean="0">
                <a:solidFill>
                  <a:srgbClr val="FF0000"/>
                </a:solidFill>
                <a:latin typeface="方正正中黑简体" panose="02000000000000000000" charset="-122"/>
                <a:ea typeface="方正正中黑简体" panose="02000000000000000000" charset="-122"/>
              </a:rPr>
              <a:t>困难类型</a:t>
            </a:r>
            <a:r>
              <a:rPr lang="zh-CN" altLang="en-US" sz="1600" b="1" dirty="0" smtClean="0">
                <a:solidFill>
                  <a:srgbClr val="FF0000"/>
                </a:solidFill>
                <a:latin typeface="方正正中黑简体" panose="02000000000000000000" charset="-122"/>
                <a:ea typeface="方正正中黑简体" panose="02000000000000000000" charset="-122"/>
              </a:rPr>
              <a:t>，不可空白</a:t>
            </a:r>
            <a:endParaRPr lang="en-US" altLang="zh-CN" sz="1600" b="1" dirty="0" smtClean="0">
              <a:solidFill>
                <a:srgbClr val="FF0000"/>
              </a:solidFill>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5</a:t>
            </a:r>
            <a:r>
              <a:rPr lang="zh-CN" altLang="en-US" sz="1600" b="1" dirty="0" smtClean="0">
                <a:latin typeface="方正正中黑简体" panose="02000000000000000000" charset="-122"/>
                <a:ea typeface="方正正中黑简体" panose="02000000000000000000" charset="-122"/>
              </a:rPr>
              <a:t>）低保、特困、本市低收入由乡镇一级或以上部门盖章。村委会、居委会盖章不认。</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6</a:t>
            </a:r>
            <a:r>
              <a:rPr lang="zh-CN" altLang="en-US" sz="1600" b="1" dirty="0" smtClean="0">
                <a:latin typeface="方正正中黑简体" panose="02000000000000000000" charset="-122"/>
                <a:ea typeface="方正正中黑简体" panose="02000000000000000000" charset="-122"/>
              </a:rPr>
              <a:t>）班主任、学校、上级主管部门需写明意见，签字、公章、日期等不可</a:t>
            </a:r>
            <a:r>
              <a:rPr lang="zh-CN" altLang="en-US" sz="1600" b="1" dirty="0" smtClean="0">
                <a:latin typeface="方正正中黑简体" panose="02000000000000000000" charset="-122"/>
                <a:ea typeface="方正正中黑简体" panose="02000000000000000000" charset="-122"/>
              </a:rPr>
              <a:t>遗漏。</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7</a:t>
            </a: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4</a:t>
            </a:r>
            <a:r>
              <a:rPr lang="zh-CN" altLang="en-US" sz="1600" b="1" dirty="0" smtClean="0">
                <a:latin typeface="方正正中黑简体" panose="02000000000000000000" charset="-122"/>
                <a:ea typeface="方正正中黑简体" panose="02000000000000000000" charset="-122"/>
              </a:rPr>
              <a:t>号文申请表已作废，新表区别仅在于建档立卡的叫法，注意不要用错表。</a:t>
            </a:r>
            <a:endParaRPr lang="en-US" altLang="zh-CN" sz="1600" b="1" dirty="0" smtClean="0">
              <a:latin typeface="方正正中黑简体" panose="02000000000000000000" charset="-122"/>
              <a:ea typeface="方正正中黑简体" panose="02000000000000000000"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0392" y="230427"/>
            <a:ext cx="3435997" cy="4543614"/>
          </a:xfrm>
          <a:prstGeom prst="rect">
            <a:avLst/>
          </a:prstGeom>
        </p:spPr>
      </p:pic>
    </p:spTree>
    <p:extLst>
      <p:ext uri="{BB962C8B-B14F-4D97-AF65-F5344CB8AC3E}">
        <p14:creationId xmlns:p14="http://schemas.microsoft.com/office/powerpoint/2010/main" val="21242441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三</a:t>
              </a:r>
              <a:r>
                <a:rPr lang="zh-CN" altLang="en-US" sz="2400" b="1" dirty="0">
                  <a:latin typeface="方正正中黑简体" panose="02000000000000000000" charset="-122"/>
                  <a:ea typeface="方正正中黑简体" panose="02000000000000000000" charset="-122"/>
                  <a:cs typeface="方正正中黑简体" panose="02000000000000000000" charset="-122"/>
                </a:rPr>
                <a:t>、资助申请、审核和发放</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2677656"/>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7.</a:t>
            </a:r>
            <a:r>
              <a:rPr lang="zh-CN" altLang="en-US" sz="1600" b="1" dirty="0">
                <a:solidFill>
                  <a:srgbClr val="0D60AC"/>
                </a:solidFill>
                <a:latin typeface="黑体" panose="02010609060101010101" pitchFamily="49" charset="-122"/>
                <a:ea typeface="黑体" panose="02010609060101010101" pitchFamily="49" charset="-122"/>
              </a:rPr>
              <a:t>资助的发放</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）开设</a:t>
            </a:r>
            <a:r>
              <a:rPr lang="zh-CN" altLang="en-US" sz="1600" b="1" dirty="0" smtClean="0">
                <a:solidFill>
                  <a:srgbClr val="00B050"/>
                </a:solidFill>
                <a:latin typeface="方正正中黑简体" panose="02000000000000000000" charset="-122"/>
                <a:ea typeface="方正正中黑简体" panose="02000000000000000000" charset="-122"/>
              </a:rPr>
              <a:t>绿色通道</a:t>
            </a:r>
            <a:r>
              <a:rPr lang="zh-CN" altLang="en-US" sz="1600" b="1" dirty="0" smtClean="0">
                <a:latin typeface="方正正中黑简体" panose="02000000000000000000" charset="-122"/>
                <a:ea typeface="方正正中黑简体" panose="02000000000000000000" charset="-122"/>
              </a:rPr>
              <a:t>，不建议学校先收后退。</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）普高学校应为受助学生办理资助卡，原则上助学金应打入资助卡内或</a:t>
            </a:r>
            <a:r>
              <a:rPr lang="zh-CN" altLang="en-US" sz="1600" b="1" dirty="0" smtClean="0">
                <a:solidFill>
                  <a:srgbClr val="FF0000"/>
                </a:solidFill>
                <a:latin typeface="方正正中黑简体" panose="02000000000000000000" charset="-122"/>
                <a:ea typeface="方正正中黑简体" panose="02000000000000000000" charset="-122"/>
              </a:rPr>
              <a:t>社保卡</a:t>
            </a:r>
            <a:r>
              <a:rPr lang="zh-CN" altLang="en-US" sz="1600" b="1" dirty="0" smtClean="0">
                <a:latin typeface="方正正中黑简体" panose="02000000000000000000" charset="-122"/>
                <a:ea typeface="方正正中黑简体" panose="02000000000000000000" charset="-122"/>
              </a:rPr>
              <a:t>，不得现金发放。</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）普高学生资助卡为免费办理。</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4</a:t>
            </a:r>
            <a:r>
              <a:rPr lang="zh-CN" altLang="en-US" sz="1600" b="1" dirty="0" smtClean="0">
                <a:latin typeface="方正正中黑简体" panose="02000000000000000000" charset="-122"/>
                <a:ea typeface="方正正中黑简体" panose="02000000000000000000" charset="-122"/>
              </a:rPr>
              <a:t>）春、秋两季助学金原则上每年</a:t>
            </a:r>
            <a:r>
              <a:rPr lang="en-US" altLang="zh-CN" sz="1600" b="1" dirty="0" smtClean="0">
                <a:solidFill>
                  <a:srgbClr val="FF0000"/>
                </a:solidFill>
                <a:latin typeface="方正正中黑简体" panose="02000000000000000000" charset="-122"/>
                <a:ea typeface="方正正中黑简体" panose="02000000000000000000" charset="-122"/>
              </a:rPr>
              <a:t>4</a:t>
            </a:r>
            <a:r>
              <a:rPr lang="zh-CN" altLang="en-US" sz="1600" b="1" dirty="0" smtClean="0">
                <a:solidFill>
                  <a:srgbClr val="FF0000"/>
                </a:solidFill>
                <a:latin typeface="方正正中黑简体" panose="02000000000000000000" charset="-122"/>
                <a:ea typeface="方正正中黑简体" panose="02000000000000000000" charset="-122"/>
              </a:rPr>
              <a:t>月底前</a:t>
            </a:r>
            <a:r>
              <a:rPr lang="zh-CN" altLang="en-US" sz="1600" b="1" dirty="0" smtClean="0">
                <a:latin typeface="方正正中黑简体" panose="02000000000000000000" charset="-122"/>
                <a:ea typeface="方正正中黑简体" panose="02000000000000000000" charset="-122"/>
              </a:rPr>
              <a:t>和</a:t>
            </a:r>
            <a:r>
              <a:rPr lang="en-US" altLang="zh-CN" sz="1600" b="1" dirty="0" smtClean="0">
                <a:solidFill>
                  <a:srgbClr val="FF0000"/>
                </a:solidFill>
                <a:latin typeface="方正正中黑简体" panose="02000000000000000000" charset="-122"/>
                <a:ea typeface="方正正中黑简体" panose="02000000000000000000" charset="-122"/>
              </a:rPr>
              <a:t>10</a:t>
            </a:r>
            <a:r>
              <a:rPr lang="zh-CN" altLang="en-US" sz="1600" b="1" dirty="0" smtClean="0">
                <a:solidFill>
                  <a:srgbClr val="FF0000"/>
                </a:solidFill>
                <a:latin typeface="方正正中黑简体" panose="02000000000000000000" charset="-122"/>
                <a:ea typeface="方正正中黑简体" panose="02000000000000000000" charset="-122"/>
              </a:rPr>
              <a:t>月底前</a:t>
            </a:r>
            <a:r>
              <a:rPr lang="zh-CN" altLang="en-US" sz="1600" b="1" dirty="0" smtClean="0">
                <a:latin typeface="方正正中黑简体" panose="02000000000000000000" charset="-122"/>
                <a:ea typeface="方正正中黑简体" panose="02000000000000000000" charset="-122"/>
              </a:rPr>
              <a:t>发放到学生的资助卡中，不得以实物或服务等形式抵扣。</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2159527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234055" y="1355725"/>
            <a:ext cx="2553970" cy="2533015"/>
          </a:xfrm>
          <a:prstGeom prst="ellipse">
            <a:avLst/>
          </a:prstGeom>
          <a:gradFill flip="none" rotWithShape="1">
            <a:gsLst>
              <a:gs pos="0">
                <a:schemeClr val="accent1"/>
              </a:gs>
              <a:gs pos="100000">
                <a:schemeClr val="accent1">
                  <a:lumMod val="75000"/>
                </a:schemeClr>
              </a:gs>
            </a:gsLst>
            <a:lin ang="18900000" scaled="1"/>
            <a:tileRect/>
          </a:gradFill>
          <a:ln w="762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000" b="1">
              <a:latin typeface="方正正中黑简体" panose="02000000000000000000" charset="-122"/>
              <a:ea typeface="方正正中黑简体" panose="02000000000000000000" charset="-122"/>
            </a:endParaRPr>
          </a:p>
        </p:txBody>
      </p:sp>
      <p:sp>
        <p:nvSpPr>
          <p:cNvPr id="2" name="矩形 1"/>
          <p:cNvSpPr/>
          <p:nvPr/>
        </p:nvSpPr>
        <p:spPr>
          <a:xfrm>
            <a:off x="8558438" y="4662281"/>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8057192" y="418646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7" name="矩形 6"/>
          <p:cNvSpPr/>
          <p:nvPr/>
        </p:nvSpPr>
        <p:spPr>
          <a:xfrm>
            <a:off x="7531145" y="3603267"/>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393821" y="717343"/>
            <a:ext cx="449518" cy="449518"/>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034342" y="18479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8668895" y="3794424"/>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矩形 10"/>
          <p:cNvSpPr/>
          <p:nvPr/>
        </p:nvSpPr>
        <p:spPr>
          <a:xfrm>
            <a:off x="934608" y="1109009"/>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2" name="文本框 11"/>
          <p:cNvSpPr txBox="1"/>
          <p:nvPr/>
        </p:nvSpPr>
        <p:spPr>
          <a:xfrm>
            <a:off x="3441688" y="2376704"/>
            <a:ext cx="2138704" cy="646331"/>
          </a:xfrm>
          <a:prstGeom prst="rect">
            <a:avLst/>
          </a:prstGeom>
          <a:noFill/>
        </p:spPr>
        <p:txBody>
          <a:bodyPr wrap="square" rtlCol="0">
            <a:spAutoFit/>
          </a:bodyPr>
          <a:lstStyle/>
          <a:p>
            <a:pPr algn="ctr"/>
            <a:r>
              <a:rPr lang="zh-CN" altLang="en-US" sz="3600" b="1" dirty="0" smtClean="0">
                <a:solidFill>
                  <a:schemeClr val="bg1"/>
                </a:solidFill>
                <a:latin typeface="方正正中黑简体" panose="02000000000000000000" charset="-122"/>
                <a:ea typeface="方正正中黑简体" panose="02000000000000000000" charset="-122"/>
              </a:rPr>
              <a:t>资助管理</a:t>
            </a:r>
            <a:endParaRPr lang="zh-CN" altLang="en-US" sz="3600" b="1" dirty="0">
              <a:solidFill>
                <a:schemeClr val="bg1"/>
              </a:solidFill>
              <a:latin typeface="方正正中黑简体" panose="02000000000000000000" charset="-122"/>
              <a:ea typeface="方正正中黑简体" panose="02000000000000000000" charset="-122"/>
            </a:endParaRPr>
          </a:p>
        </p:txBody>
      </p:sp>
      <p:sp>
        <p:nvSpPr>
          <p:cNvPr id="13" name="文本框 12"/>
          <p:cNvSpPr txBox="1"/>
          <p:nvPr/>
        </p:nvSpPr>
        <p:spPr>
          <a:xfrm>
            <a:off x="4161425" y="1570159"/>
            <a:ext cx="699230" cy="707886"/>
          </a:xfrm>
          <a:prstGeom prst="rect">
            <a:avLst/>
          </a:prstGeom>
          <a:noFill/>
        </p:spPr>
        <p:txBody>
          <a:bodyPr wrap="none" rtlCol="0">
            <a:spAutoFit/>
          </a:bodyPr>
          <a:lstStyle/>
          <a:p>
            <a:pPr algn="ctr"/>
            <a:r>
              <a:rPr lang="zh-CN" altLang="en-US" sz="4000" b="1" dirty="0" smtClean="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rPr>
              <a:t>四</a:t>
            </a:r>
            <a:endParaRPr lang="en-US" altLang="zh-CN" sz="40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6833337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1200329"/>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1.</a:t>
            </a:r>
            <a:r>
              <a:rPr lang="zh-CN" altLang="en-US" sz="1600" b="1" dirty="0">
                <a:solidFill>
                  <a:srgbClr val="0D60AC"/>
                </a:solidFill>
                <a:latin typeface="黑体" panose="02010609060101010101" pitchFamily="49" charset="-122"/>
                <a:ea typeface="黑体" panose="02010609060101010101" pitchFamily="49" charset="-122"/>
              </a:rPr>
              <a:t>资金分担</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区属各类公办、民办学校由中央财政和区财政共同承担。</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市属学校</a:t>
            </a:r>
            <a:r>
              <a:rPr lang="zh-CN" altLang="en-US" sz="1600" b="1" dirty="0">
                <a:latin typeface="方正正中黑简体" panose="02000000000000000000" charset="-122"/>
                <a:ea typeface="方正正中黑简体" panose="02000000000000000000" charset="-122"/>
              </a:rPr>
              <a:t>由中央财政</a:t>
            </a:r>
            <a:r>
              <a:rPr lang="zh-CN" altLang="en-US" sz="1600" b="1" dirty="0" smtClean="0">
                <a:latin typeface="方正正中黑简体" panose="02000000000000000000" charset="-122"/>
                <a:ea typeface="方正正中黑简体" panose="02000000000000000000" charset="-122"/>
              </a:rPr>
              <a:t>和市财政</a:t>
            </a:r>
            <a:r>
              <a:rPr lang="zh-CN" altLang="en-US" sz="1600" b="1" dirty="0">
                <a:latin typeface="方正正中黑简体" panose="02000000000000000000" charset="-122"/>
                <a:ea typeface="方正正中黑简体" panose="02000000000000000000" charset="-122"/>
              </a:rPr>
              <a:t>共同承担</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4256648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3785652"/>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资金管理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各区财政部门会同区级教育部门在收到转移支付后，应当按规定合理分配、及时下达。各区财政部门应当加强预算管理，按有关规定及时足额拨付应负担的资金。</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solidFill>
                  <a:srgbClr val="0D60AC"/>
                </a:solidFill>
                <a:latin typeface="黑体" panose="02010609060101010101" pitchFamily="49" charset="-122"/>
                <a:ea typeface="黑体" panose="02010609060101010101" pitchFamily="49" charset="-122"/>
              </a:rPr>
              <a:t> （</a:t>
            </a:r>
            <a:r>
              <a:rPr lang="en-US" altLang="zh-CN" sz="1600" b="1" dirty="0">
                <a:solidFill>
                  <a:srgbClr val="0D60AC"/>
                </a:solidFill>
                <a:latin typeface="黑体" panose="02010609060101010101" pitchFamily="49" charset="-122"/>
                <a:ea typeface="黑体" panose="02010609060101010101" pitchFamily="49" charset="-122"/>
              </a:rPr>
              <a:t>1</a:t>
            </a:r>
            <a:r>
              <a:rPr lang="zh-CN" altLang="en-US" sz="1600" b="1" dirty="0">
                <a:solidFill>
                  <a:srgbClr val="0D60AC"/>
                </a:solidFill>
                <a:latin typeface="黑体" panose="02010609060101010101" pitchFamily="49" charset="-122"/>
                <a:ea typeface="黑体" panose="02010609060101010101" pitchFamily="49" charset="-122"/>
              </a:rPr>
              <a:t>）免费教育</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如</a:t>
            </a:r>
            <a:r>
              <a:rPr lang="zh-CN" altLang="en-US" sz="1600" b="1" dirty="0">
                <a:latin typeface="方正正中黑简体" panose="02000000000000000000" charset="-122"/>
                <a:ea typeface="方正正中黑简体" panose="02000000000000000000" charset="-122"/>
              </a:rPr>
              <a:t>学生是在注册缴费后，再向学校提出受助申请的，复审通过后，学校应及时退还相应的费用</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费用</a:t>
            </a:r>
            <a:r>
              <a:rPr lang="zh-CN" altLang="en-US" sz="1600" b="1" dirty="0">
                <a:latin typeface="方正正中黑简体" panose="02000000000000000000" charset="-122"/>
                <a:ea typeface="方正正中黑简体" panose="02000000000000000000" charset="-122"/>
              </a:rPr>
              <a:t>退还至学生本人的学生资助卡</a:t>
            </a:r>
            <a:r>
              <a:rPr lang="zh-CN" altLang="en-US" sz="1600" b="1" dirty="0" smtClean="0">
                <a:latin typeface="方正正中黑简体" panose="02000000000000000000" charset="-122"/>
                <a:ea typeface="方正正中黑简体" panose="02000000000000000000" charset="-122"/>
              </a:rPr>
              <a:t>或社保卡或银行</a:t>
            </a:r>
            <a:r>
              <a:rPr lang="zh-CN" altLang="en-US" sz="1600" b="1" dirty="0">
                <a:latin typeface="方正正中黑简体" panose="02000000000000000000" charset="-122"/>
                <a:ea typeface="方正正中黑简体" panose="02000000000000000000" charset="-122"/>
              </a:rPr>
              <a:t>储蓄卡，并告知学生家长</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如</a:t>
            </a:r>
            <a:r>
              <a:rPr lang="zh-CN" altLang="en-US" sz="1600" b="1" dirty="0">
                <a:latin typeface="方正正中黑简体" panose="02000000000000000000" charset="-122"/>
                <a:ea typeface="方正正中黑简体" panose="02000000000000000000" charset="-122"/>
              </a:rPr>
              <a:t>退还现金的（学生本人无学生资助卡或社保卡或银行储蓄卡），必须告知学生</a:t>
            </a:r>
            <a:r>
              <a:rPr lang="zh-CN" altLang="en-US" sz="1600" b="1" dirty="0" smtClean="0">
                <a:latin typeface="方正正中黑简体" panose="02000000000000000000" charset="-122"/>
                <a:ea typeface="方正正中黑简体" panose="02000000000000000000" charset="-122"/>
              </a:rPr>
              <a:t>家长</a:t>
            </a:r>
            <a:r>
              <a:rPr lang="zh-CN" altLang="en-US" sz="1600" b="1" dirty="0">
                <a:latin typeface="方正正中黑简体" panose="02000000000000000000" charset="-122"/>
                <a:ea typeface="方正正中黑简体" panose="02000000000000000000" charset="-122"/>
              </a:rPr>
              <a:t>退费内容、金额、对应的学期</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并由受助学生本人签收，签收明细</a:t>
            </a:r>
            <a:r>
              <a:rPr lang="zh-CN" altLang="en-US" sz="1600" b="1" dirty="0" smtClean="0">
                <a:latin typeface="方正正中黑简体" panose="02000000000000000000" charset="-122"/>
                <a:ea typeface="方正正中黑简体" panose="02000000000000000000" charset="-122"/>
              </a:rPr>
              <a:t>单及“告家长书”的回执需归入</a:t>
            </a:r>
            <a:r>
              <a:rPr lang="zh-CN" altLang="en-US" sz="1600" b="1" dirty="0">
                <a:latin typeface="方正正中黑简体" panose="02000000000000000000" charset="-122"/>
                <a:ea typeface="方正正中黑简体" panose="02000000000000000000" charset="-122"/>
              </a:rPr>
              <a:t>财务档案</a:t>
            </a:r>
            <a:r>
              <a:rPr lang="zh-CN" altLang="en-US" sz="1600" b="1" dirty="0" smtClean="0">
                <a:latin typeface="方正正中黑简体" panose="02000000000000000000" charset="-122"/>
                <a:ea typeface="方正正中黑简体" panose="02000000000000000000" charset="-122"/>
              </a:rPr>
              <a:t>。</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6025132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108182"/>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99"/>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619185"/>
            <a:ext cx="7618379" cy="4154984"/>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资金管理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solidFill>
                  <a:srgbClr val="0D60AC"/>
                </a:solidFill>
                <a:latin typeface="黑体" panose="02010609060101010101" pitchFamily="49" charset="-122"/>
                <a:ea typeface="黑体" panose="02010609060101010101" pitchFamily="49" charset="-122"/>
              </a:rPr>
              <a:t> （</a:t>
            </a:r>
            <a:r>
              <a:rPr lang="en-US" altLang="zh-CN" sz="1600" b="1" dirty="0">
                <a:solidFill>
                  <a:srgbClr val="0D60AC"/>
                </a:solidFill>
                <a:latin typeface="黑体" panose="02010609060101010101" pitchFamily="49" charset="-122"/>
                <a:ea typeface="黑体" panose="02010609060101010101" pitchFamily="49" charset="-122"/>
              </a:rPr>
              <a:t>2</a:t>
            </a:r>
            <a:r>
              <a:rPr lang="zh-CN" altLang="en-US" sz="1600" b="1" dirty="0">
                <a:solidFill>
                  <a:srgbClr val="0D60AC"/>
                </a:solidFill>
                <a:latin typeface="黑体" panose="02010609060101010101" pitchFamily="49" charset="-122"/>
                <a:ea typeface="黑体" panose="02010609060101010101" pitchFamily="49" charset="-122"/>
              </a:rPr>
              <a:t>）国家助学金</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学校</a:t>
            </a:r>
            <a:r>
              <a:rPr lang="zh-CN" altLang="en-US" sz="1600" b="1" dirty="0">
                <a:latin typeface="方正正中黑简体" panose="02000000000000000000" charset="-122"/>
                <a:ea typeface="方正正中黑简体" panose="02000000000000000000" charset="-122"/>
              </a:rPr>
              <a:t>应统一为每</a:t>
            </a:r>
            <a:r>
              <a:rPr lang="zh-CN" altLang="en-US" sz="1600" b="1" dirty="0" smtClean="0">
                <a:latin typeface="方正正中黑简体" panose="02000000000000000000" charset="-122"/>
                <a:ea typeface="方正正中黑简体" panose="02000000000000000000" charset="-122"/>
              </a:rPr>
              <a:t>位普通高中受助</a:t>
            </a:r>
            <a:r>
              <a:rPr lang="zh-CN" altLang="en-US" sz="1600" b="1" dirty="0">
                <a:latin typeface="方正正中黑简体" panose="02000000000000000000" charset="-122"/>
                <a:ea typeface="方正正中黑简体" panose="02000000000000000000" charset="-122"/>
              </a:rPr>
              <a:t>学生办理学生资助</a:t>
            </a:r>
            <a:r>
              <a:rPr lang="zh-CN" altLang="en-US" sz="1600" b="1" dirty="0" smtClean="0">
                <a:latin typeface="方正正中黑简体" panose="02000000000000000000" charset="-122"/>
                <a:ea typeface="方正正中黑简体" panose="02000000000000000000" charset="-122"/>
              </a:rPr>
              <a:t>卡。发放资助卡时要做好签收工作。</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如</a:t>
            </a:r>
            <a:r>
              <a:rPr lang="zh-CN" altLang="en-US" sz="1600" b="1" dirty="0">
                <a:latin typeface="方正正中黑简体" panose="02000000000000000000" charset="-122"/>
                <a:ea typeface="方正正中黑简体" panose="02000000000000000000" charset="-122"/>
              </a:rPr>
              <a:t>出现受助学生暂时不能申领学生资助卡的，</a:t>
            </a:r>
            <a:r>
              <a:rPr lang="zh-CN" altLang="en-US" sz="1600" b="1" dirty="0" smtClean="0">
                <a:latin typeface="方正正中黑简体" panose="02000000000000000000" charset="-122"/>
                <a:ea typeface="方正正中黑简体" panose="02000000000000000000" charset="-122"/>
              </a:rPr>
              <a:t>学校可将助学金发放入社保卡。应</a:t>
            </a:r>
            <a:r>
              <a:rPr lang="zh-CN" altLang="en-US" sz="1600" b="1" dirty="0">
                <a:latin typeface="方正正中黑简体" panose="02000000000000000000" charset="-122"/>
                <a:ea typeface="方正正中黑简体" panose="02000000000000000000" charset="-122"/>
              </a:rPr>
              <a:t>向这类学生家长发放“告家长书”，告知学生家长学生</a:t>
            </a:r>
            <a:r>
              <a:rPr lang="zh-CN" altLang="en-US" sz="1600" b="1" dirty="0" smtClean="0">
                <a:latin typeface="方正正中黑简体" panose="02000000000000000000" charset="-122"/>
                <a:ea typeface="方正正中黑简体" panose="02000000000000000000" charset="-122"/>
              </a:rPr>
              <a:t>暂不能</a:t>
            </a:r>
            <a:r>
              <a:rPr lang="zh-CN" altLang="en-US" sz="1600" b="1" dirty="0">
                <a:latin typeface="方正正中黑简体" panose="02000000000000000000" charset="-122"/>
                <a:ea typeface="方正正中黑简体" panose="02000000000000000000" charset="-122"/>
              </a:rPr>
              <a:t>申领学生资助卡</a:t>
            </a:r>
            <a:r>
              <a:rPr lang="zh-CN" altLang="en-US" sz="1600" b="1" dirty="0" smtClean="0">
                <a:latin typeface="方正正中黑简体" panose="02000000000000000000" charset="-122"/>
                <a:ea typeface="方正正中黑简体" panose="02000000000000000000" charset="-122"/>
              </a:rPr>
              <a:t>的原因及学校将发放助学金至社保卡的金额</a:t>
            </a:r>
            <a:r>
              <a:rPr lang="zh-CN" altLang="en-US" sz="1600" b="1" dirty="0">
                <a:latin typeface="方正正中黑简体" panose="02000000000000000000" charset="-122"/>
                <a:ea typeface="方正正中黑简体" panose="02000000000000000000" charset="-122"/>
              </a:rPr>
              <a:t>和发放时间，做到家长和学生知晓率达到</a:t>
            </a:r>
            <a:r>
              <a:rPr lang="en-US" altLang="zh-CN" sz="1600" b="1" dirty="0">
                <a:latin typeface="方正正中黑简体" panose="02000000000000000000" charset="-122"/>
                <a:ea typeface="方正正中黑简体" panose="02000000000000000000" charset="-122"/>
              </a:rPr>
              <a:t>100%</a:t>
            </a:r>
            <a:r>
              <a:rPr lang="zh-CN" altLang="en-US" sz="1600" b="1" dirty="0">
                <a:latin typeface="方正正中黑简体" panose="02000000000000000000" charset="-122"/>
                <a:ea typeface="方正正中黑简体" panose="02000000000000000000" charset="-122"/>
              </a:rPr>
              <a:t>，学校要将“告家长书”中的回执信息作为留存资料</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在</a:t>
            </a:r>
            <a:r>
              <a:rPr lang="zh-CN" altLang="en-US" sz="1600" b="1" dirty="0">
                <a:latin typeface="方正正中黑简体" panose="02000000000000000000" charset="-122"/>
                <a:ea typeface="方正正中黑简体" panose="02000000000000000000" charset="-122"/>
              </a:rPr>
              <a:t>每学期实际发放过程中，必须由受助学生本人签收，签收明细单归入财务档案。同时，学校要</a:t>
            </a:r>
            <a:r>
              <a:rPr lang="zh-CN" altLang="en-US" sz="1600" b="1" dirty="0" smtClean="0">
                <a:latin typeface="方正正中黑简体" panose="02000000000000000000" charset="-122"/>
                <a:ea typeface="方正正中黑简体" panose="02000000000000000000" charset="-122"/>
              </a:rPr>
              <a:t>将发放助学金至社保卡</a:t>
            </a:r>
            <a:r>
              <a:rPr lang="zh-CN" altLang="en-US" sz="1600" b="1" dirty="0">
                <a:latin typeface="方正正中黑简体" panose="02000000000000000000" charset="-122"/>
                <a:ea typeface="方正正中黑简体" panose="02000000000000000000" charset="-122"/>
              </a:rPr>
              <a:t>的学生名单</a:t>
            </a:r>
            <a:r>
              <a:rPr lang="zh-CN" altLang="en-US" sz="1600" b="1" dirty="0" smtClean="0">
                <a:latin typeface="方正正中黑简体" panose="02000000000000000000" charset="-122"/>
                <a:ea typeface="方正正中黑简体" panose="02000000000000000000" charset="-122"/>
              </a:rPr>
              <a:t>、发放</a:t>
            </a:r>
            <a:r>
              <a:rPr lang="zh-CN" altLang="en-US" sz="1600" b="1" dirty="0">
                <a:latin typeface="方正正中黑简体" panose="02000000000000000000" charset="-122"/>
                <a:ea typeface="方正正中黑简体" panose="02000000000000000000" charset="-122"/>
              </a:rPr>
              <a:t>标准等内容汇总造册，归入财务档案。</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9497840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156966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3.</a:t>
            </a:r>
            <a:r>
              <a:rPr lang="zh-CN" altLang="en-US" sz="1600" b="1" dirty="0">
                <a:solidFill>
                  <a:srgbClr val="0D60AC"/>
                </a:solidFill>
                <a:latin typeface="黑体" panose="02010609060101010101" pitchFamily="49" charset="-122"/>
                <a:ea typeface="黑体" panose="02010609060101010101" pitchFamily="49" charset="-122"/>
              </a:rPr>
              <a:t>档案管理</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中小学校</a:t>
            </a:r>
            <a:r>
              <a:rPr lang="zh-CN" altLang="en-US" sz="1600" b="1" dirty="0">
                <a:latin typeface="方正正中黑简体" panose="02000000000000000000" charset="-122"/>
                <a:ea typeface="方正正中黑简体" panose="02000000000000000000" charset="-122"/>
              </a:rPr>
              <a:t>、幼儿园要建立专门档案，</a:t>
            </a:r>
            <a:r>
              <a:rPr lang="zh-CN" altLang="en-US" sz="1600" b="1" dirty="0">
                <a:solidFill>
                  <a:srgbClr val="FF0000"/>
                </a:solidFill>
                <a:latin typeface="方正正中黑简体" panose="02000000000000000000" charset="-122"/>
                <a:ea typeface="方正正中黑简体" panose="02000000000000000000" charset="-122"/>
              </a:rPr>
              <a:t>将学生（幼儿）申请表、受理结果、资助资金使用情况等有关凭证和工作情况</a:t>
            </a:r>
            <a:r>
              <a:rPr lang="zh-CN" altLang="en-US" sz="1600" b="1" dirty="0">
                <a:latin typeface="方正正中黑简体" panose="02000000000000000000" charset="-122"/>
                <a:ea typeface="方正正中黑简体" panose="02000000000000000000" charset="-122"/>
              </a:rPr>
              <a:t>分学期建档备查</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上级主管部门要做好下属学校档案管理的</a:t>
            </a:r>
            <a:r>
              <a:rPr lang="zh-CN" altLang="en-US" sz="1600" b="1" dirty="0" smtClean="0">
                <a:solidFill>
                  <a:srgbClr val="FF0000"/>
                </a:solidFill>
                <a:latin typeface="方正正中黑简体" panose="02000000000000000000" charset="-122"/>
                <a:ea typeface="方正正中黑简体" panose="02000000000000000000" charset="-122"/>
              </a:rPr>
              <a:t>指导和督察</a:t>
            </a:r>
            <a:r>
              <a:rPr lang="zh-CN" altLang="en-US" sz="1600" b="1" dirty="0" smtClean="0">
                <a:latin typeface="方正正中黑简体" panose="02000000000000000000" charset="-122"/>
                <a:ea typeface="方正正中黑简体" panose="02000000000000000000" charset="-122"/>
              </a:rPr>
              <a:t>工作。</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6025132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234055" y="1406906"/>
            <a:ext cx="2553970" cy="2533015"/>
          </a:xfrm>
          <a:prstGeom prst="ellipse">
            <a:avLst/>
          </a:prstGeom>
          <a:gradFill flip="none" rotWithShape="1">
            <a:gsLst>
              <a:gs pos="0">
                <a:schemeClr val="accent1"/>
              </a:gs>
              <a:gs pos="100000">
                <a:schemeClr val="accent1">
                  <a:lumMod val="75000"/>
                </a:schemeClr>
              </a:gs>
            </a:gsLst>
            <a:lin ang="18900000" scaled="1"/>
            <a:tileRect/>
          </a:gradFill>
          <a:ln w="762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b="1">
              <a:latin typeface="方正正中黑简体" panose="02000000000000000000" charset="-122"/>
              <a:ea typeface="方正正中黑简体" panose="02000000000000000000" charset="-122"/>
            </a:endParaRPr>
          </a:p>
        </p:txBody>
      </p:sp>
      <p:sp>
        <p:nvSpPr>
          <p:cNvPr id="2" name="矩形 1"/>
          <p:cNvSpPr/>
          <p:nvPr/>
        </p:nvSpPr>
        <p:spPr>
          <a:xfrm>
            <a:off x="8558438" y="4662281"/>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8057192" y="418646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7" name="矩形 6"/>
          <p:cNvSpPr/>
          <p:nvPr/>
        </p:nvSpPr>
        <p:spPr>
          <a:xfrm>
            <a:off x="7531145" y="3603267"/>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393821" y="717343"/>
            <a:ext cx="449518" cy="449518"/>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034342" y="18479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8668895" y="3794424"/>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矩形 10"/>
          <p:cNvSpPr/>
          <p:nvPr/>
        </p:nvSpPr>
        <p:spPr>
          <a:xfrm>
            <a:off x="934608" y="1109009"/>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2" name="文本框 11"/>
          <p:cNvSpPr txBox="1"/>
          <p:nvPr/>
        </p:nvSpPr>
        <p:spPr>
          <a:xfrm>
            <a:off x="3392785" y="2418666"/>
            <a:ext cx="2236510" cy="707886"/>
          </a:xfrm>
          <a:prstGeom prst="rect">
            <a:avLst/>
          </a:prstGeom>
          <a:noFill/>
        </p:spPr>
        <p:txBody>
          <a:bodyPr wrap="none" rtlCol="0">
            <a:spAutoFit/>
          </a:bodyPr>
          <a:lstStyle/>
          <a:p>
            <a:r>
              <a:rPr lang="zh-CN" altLang="en-US" sz="4000" b="1" dirty="0" smtClean="0">
                <a:solidFill>
                  <a:schemeClr val="bg1"/>
                </a:solidFill>
                <a:latin typeface="方正正中黑简体" panose="02000000000000000000" charset="-122"/>
                <a:ea typeface="方正正中黑简体" panose="02000000000000000000" charset="-122"/>
              </a:rPr>
              <a:t>总体情况</a:t>
            </a:r>
            <a:endParaRPr lang="zh-CN" altLang="en-US" sz="4000" b="1" dirty="0">
              <a:solidFill>
                <a:schemeClr val="bg1"/>
              </a:solidFill>
              <a:latin typeface="方正正中黑简体" panose="02000000000000000000" charset="-122"/>
              <a:ea typeface="方正正中黑简体" panose="02000000000000000000" charset="-122"/>
            </a:endParaRPr>
          </a:p>
        </p:txBody>
      </p:sp>
      <p:sp>
        <p:nvSpPr>
          <p:cNvPr id="13" name="文本框 12"/>
          <p:cNvSpPr txBox="1"/>
          <p:nvPr/>
        </p:nvSpPr>
        <p:spPr>
          <a:xfrm>
            <a:off x="4161425" y="1820325"/>
            <a:ext cx="699230" cy="707886"/>
          </a:xfrm>
          <a:prstGeom prst="rect">
            <a:avLst/>
          </a:prstGeom>
          <a:noFill/>
        </p:spPr>
        <p:txBody>
          <a:bodyPr wrap="none" rtlCol="0">
            <a:spAutoFit/>
          </a:bodyPr>
          <a:lstStyle/>
          <a:p>
            <a:pPr algn="ctr"/>
            <a:r>
              <a:rPr lang="zh-CN" altLang="en-US" sz="4000" b="1" dirty="0" smtClean="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rPr>
              <a:t>一</a:t>
            </a:r>
            <a:endParaRPr lang="en-US" altLang="zh-CN" sz="40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341632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4.</a:t>
            </a:r>
            <a:r>
              <a:rPr lang="zh-CN" altLang="en-US" sz="1600" b="1" dirty="0">
                <a:solidFill>
                  <a:srgbClr val="0D60AC"/>
                </a:solidFill>
                <a:latin typeface="黑体" panose="02010609060101010101" pitchFamily="49" charset="-122"/>
                <a:ea typeface="黑体" panose="02010609060101010101" pitchFamily="49" charset="-122"/>
              </a:rPr>
              <a:t>系统应用</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中小学校</a:t>
            </a:r>
            <a:r>
              <a:rPr lang="zh-CN" altLang="en-US" sz="1600" b="1" dirty="0">
                <a:latin typeface="方正正中黑简体" panose="02000000000000000000" charset="-122"/>
                <a:ea typeface="方正正中黑简体" panose="02000000000000000000" charset="-122"/>
              </a:rPr>
              <a:t>、幼儿园应根据受助学生（幼儿）变动情况，及时更新全国学生资助管理信息系统和上海学生资助管理信息系统相关</a:t>
            </a:r>
            <a:r>
              <a:rPr lang="zh-CN" altLang="en-US" sz="1600" b="1" dirty="0" smtClean="0">
                <a:latin typeface="方正正中黑简体" panose="02000000000000000000" charset="-122"/>
                <a:ea typeface="方正正中黑简体" panose="02000000000000000000" charset="-122"/>
              </a:rPr>
              <a:t>数据。</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上级</a:t>
            </a:r>
            <a:r>
              <a:rPr lang="zh-CN" altLang="en-US" sz="1600" b="1" dirty="0">
                <a:latin typeface="方正正中黑简体" panose="02000000000000000000" charset="-122"/>
                <a:ea typeface="方正正中黑简体" panose="02000000000000000000" charset="-122"/>
              </a:rPr>
              <a:t>学生资助管理部门应对学校（幼儿园）上报系统的相关数据进行审核，确保学生（幼儿）资助信息真实准确</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在</a:t>
            </a:r>
            <a:r>
              <a:rPr lang="zh-CN" altLang="en-US" sz="1600" b="1" dirty="0">
                <a:latin typeface="方正正中黑简体" panose="02000000000000000000" charset="-122"/>
                <a:ea typeface="方正正中黑简体" panose="02000000000000000000" charset="-122"/>
              </a:rPr>
              <a:t>应用全国系统和上海数据库时，应严格规范数据的导出、使用和管理，提高信息安全防范意识，保障数据安全</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导出</a:t>
            </a:r>
            <a:r>
              <a:rPr lang="zh-CN" altLang="en-US" sz="1600" b="1" dirty="0">
                <a:latin typeface="方正正中黑简体" panose="02000000000000000000" charset="-122"/>
                <a:ea typeface="方正正中黑简体" panose="02000000000000000000" charset="-122"/>
              </a:rPr>
              <a:t>数据不得用于与学生资助工作无关的工作。应遵循</a:t>
            </a:r>
            <a:r>
              <a:rPr lang="zh-CN" altLang="en-US" sz="1600" b="1" dirty="0">
                <a:solidFill>
                  <a:srgbClr val="FF0000"/>
                </a:solidFill>
                <a:latin typeface="方正正中黑简体" panose="02000000000000000000" charset="-122"/>
                <a:ea typeface="方正正中黑简体" panose="02000000000000000000" charset="-122"/>
              </a:rPr>
              <a:t>“谁导出、谁负责”、“谁使用、谁负责”、“谁管理、谁负责”</a:t>
            </a:r>
            <a:r>
              <a:rPr lang="zh-CN" altLang="en-US" sz="1600" b="1" dirty="0">
                <a:latin typeface="方正正中黑简体" panose="02000000000000000000" charset="-122"/>
                <a:ea typeface="方正正中黑简体" panose="02000000000000000000" charset="-122"/>
              </a:rPr>
              <a:t>的原则。</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834947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3046988"/>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5.</a:t>
            </a:r>
            <a:r>
              <a:rPr lang="zh-CN" altLang="en-US" sz="1600" b="1" dirty="0">
                <a:solidFill>
                  <a:srgbClr val="0D60AC"/>
                </a:solidFill>
                <a:latin typeface="黑体" panose="02010609060101010101" pitchFamily="49" charset="-122"/>
                <a:ea typeface="黑体" panose="02010609060101010101" pitchFamily="49" charset="-122"/>
              </a:rPr>
              <a:t>责任追究</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中小学校</a:t>
            </a:r>
            <a:r>
              <a:rPr lang="zh-CN" altLang="en-US" sz="1600" b="1" dirty="0">
                <a:latin typeface="方正正中黑简体" panose="02000000000000000000" charset="-122"/>
                <a:ea typeface="方正正中黑简体" panose="02000000000000000000" charset="-122"/>
              </a:rPr>
              <a:t>、幼儿园学生资助工作实行法人代表负责制，校（园）长是</a:t>
            </a:r>
            <a:r>
              <a:rPr lang="zh-CN" altLang="en-US" sz="1600" b="1" dirty="0">
                <a:solidFill>
                  <a:srgbClr val="FF0000"/>
                </a:solidFill>
                <a:latin typeface="方正正中黑简体" panose="02000000000000000000" charset="-122"/>
                <a:ea typeface="方正正中黑简体" panose="02000000000000000000" charset="-122"/>
              </a:rPr>
              <a:t>第一责任人</a:t>
            </a:r>
            <a:r>
              <a:rPr lang="zh-CN" altLang="en-US" sz="1600" b="1" dirty="0">
                <a:latin typeface="方正正中黑简体" panose="02000000000000000000" charset="-122"/>
                <a:ea typeface="方正正中黑简体" panose="02000000000000000000" charset="-122"/>
              </a:rPr>
              <a:t>，对学校（幼儿园）资助工作负主要责任。中小学校、幼儿园应当指定专人具体负责资助工作</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各级</a:t>
            </a:r>
            <a:r>
              <a:rPr lang="zh-CN" altLang="en-US" sz="1600" b="1" dirty="0">
                <a:latin typeface="方正正中黑简体" panose="02000000000000000000" charset="-122"/>
                <a:ea typeface="方正正中黑简体" panose="02000000000000000000" charset="-122"/>
              </a:rPr>
              <a:t>财政、教育等部门（单位）及其工作人员在学生资助资金分配和使用过程中滥用职权、玩忽职守、徇私舞弊以及违反规定分配或挤占、挪用、虚列、套取学生资助资金的，</a:t>
            </a:r>
            <a:r>
              <a:rPr lang="zh-CN" altLang="en-US" sz="1600" b="1" dirty="0" smtClean="0">
                <a:latin typeface="方正正中黑简体" panose="02000000000000000000" charset="-122"/>
                <a:ea typeface="方正正中黑简体" panose="02000000000000000000" charset="-122"/>
              </a:rPr>
              <a:t>按照国家</a:t>
            </a:r>
            <a:r>
              <a:rPr lang="zh-CN" altLang="en-US" sz="1600" b="1" dirty="0">
                <a:latin typeface="方正正中黑简体" panose="02000000000000000000" charset="-122"/>
                <a:ea typeface="方正正中黑简体" panose="02000000000000000000" charset="-122"/>
              </a:rPr>
              <a:t>有关法律规定追究责任，涉嫌犯罪的，依法移送司法机关处理。</a:t>
            </a: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0430640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四、资助管理</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2" y="1024677"/>
            <a:ext cx="7618379" cy="3416320"/>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6.</a:t>
            </a:r>
            <a:r>
              <a:rPr lang="zh-CN" altLang="en-US" sz="1600" b="1" dirty="0">
                <a:solidFill>
                  <a:srgbClr val="0D60AC"/>
                </a:solidFill>
                <a:latin typeface="黑体" panose="02010609060101010101" pitchFamily="49" charset="-122"/>
                <a:ea typeface="黑体" panose="02010609060101010101" pitchFamily="49" charset="-122"/>
              </a:rPr>
              <a:t>其他方面</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a:latin typeface="方正正中黑简体" panose="02000000000000000000" charset="-122"/>
                <a:ea typeface="方正正中黑简体" panose="02000000000000000000" charset="-122"/>
              </a:rPr>
              <a:t>）各区、各</a:t>
            </a:r>
            <a:r>
              <a:rPr lang="zh-CN" altLang="en-US" sz="1600" b="1" dirty="0" smtClean="0">
                <a:latin typeface="方正正中黑简体" panose="02000000000000000000" charset="-122"/>
                <a:ea typeface="方正正中黑简体" panose="02000000000000000000" charset="-122"/>
              </a:rPr>
              <a:t>校</a:t>
            </a:r>
            <a:r>
              <a:rPr lang="zh-CN" altLang="en-US" sz="1600" b="1" dirty="0">
                <a:latin typeface="方正正中黑简体" panose="02000000000000000000" charset="-122"/>
                <a:ea typeface="方正正中黑简体" panose="02000000000000000000" charset="-122"/>
              </a:rPr>
              <a:t>要</a:t>
            </a:r>
            <a:r>
              <a:rPr lang="zh-CN" altLang="en-US" sz="1600" b="1" dirty="0" smtClean="0">
                <a:latin typeface="方正正中黑简体" panose="02000000000000000000" charset="-122"/>
                <a:ea typeface="方正正中黑简体" panose="02000000000000000000" charset="-122"/>
              </a:rPr>
              <a:t>通过</a:t>
            </a:r>
            <a:r>
              <a:rPr lang="zh-CN" altLang="en-US" sz="1600" b="1" dirty="0">
                <a:solidFill>
                  <a:srgbClr val="00B050"/>
                </a:solidFill>
                <a:latin typeface="方正正中黑简体" panose="02000000000000000000" charset="-122"/>
                <a:ea typeface="方正正中黑简体" panose="02000000000000000000" charset="-122"/>
              </a:rPr>
              <a:t>“绿色通道”、校内资助、社会资助</a:t>
            </a:r>
            <a:r>
              <a:rPr lang="zh-CN" altLang="en-US" sz="1600" b="1" dirty="0">
                <a:latin typeface="方正正中黑简体" panose="02000000000000000000" charset="-122"/>
                <a:ea typeface="方正正中黑简体" panose="02000000000000000000" charset="-122"/>
              </a:rPr>
              <a:t>等方式完善学生资助体系。公办普通高中要从事业收入中足额提取</a:t>
            </a:r>
            <a:r>
              <a:rPr lang="en-US" altLang="zh-CN" sz="1600" b="1" dirty="0">
                <a:solidFill>
                  <a:srgbClr val="FF0000"/>
                </a:solidFill>
                <a:latin typeface="方正正中黑简体" panose="02000000000000000000" charset="-122"/>
                <a:ea typeface="方正正中黑简体" panose="02000000000000000000" charset="-122"/>
              </a:rPr>
              <a:t>3%-5%</a:t>
            </a:r>
            <a:r>
              <a:rPr lang="zh-CN" altLang="en-US" sz="1600" b="1" dirty="0">
                <a:latin typeface="方正正中黑简体" panose="02000000000000000000" charset="-122"/>
                <a:ea typeface="方正正中黑简体" panose="02000000000000000000" charset="-122"/>
              </a:rPr>
              <a:t>的资金用于</a:t>
            </a:r>
            <a:r>
              <a:rPr lang="zh-CN" altLang="en-US" sz="1600" b="1" dirty="0">
                <a:solidFill>
                  <a:srgbClr val="FF0000"/>
                </a:solidFill>
                <a:latin typeface="方正正中黑简体" panose="02000000000000000000" charset="-122"/>
                <a:ea typeface="方正正中黑简体" panose="02000000000000000000" charset="-122"/>
              </a:rPr>
              <a:t>奖助</a:t>
            </a:r>
            <a:r>
              <a:rPr lang="zh-CN" altLang="en-US" sz="1600" b="1" dirty="0">
                <a:latin typeface="方正正中黑简体" panose="02000000000000000000" charset="-122"/>
                <a:ea typeface="方正正中黑简体" panose="02000000000000000000" charset="-122"/>
              </a:rPr>
              <a:t>学</a:t>
            </a:r>
            <a:r>
              <a:rPr lang="zh-CN" altLang="en-US" sz="1600" b="1" dirty="0" smtClean="0">
                <a:latin typeface="方正正中黑简体" panose="02000000000000000000" charset="-122"/>
                <a:ea typeface="方正正中黑简体" panose="02000000000000000000" charset="-122"/>
              </a:rPr>
              <a:t>生。（以前是</a:t>
            </a:r>
            <a:r>
              <a:rPr lang="en-US" altLang="zh-CN" sz="1600" b="1" dirty="0" smtClean="0">
                <a:latin typeface="方正正中黑简体" panose="02000000000000000000" charset="-122"/>
                <a:ea typeface="方正正中黑简体" panose="02000000000000000000" charset="-122"/>
              </a:rPr>
              <a:t>3%</a:t>
            </a:r>
            <a:r>
              <a:rPr lang="zh-CN" altLang="en-US" sz="1600" b="1" dirty="0">
                <a:latin typeface="方正正中黑简体" panose="02000000000000000000" charset="-122"/>
                <a:ea typeface="方正正中黑简体" panose="02000000000000000000" charset="-122"/>
              </a:rPr>
              <a:t>）。民办普通</a:t>
            </a:r>
            <a:r>
              <a:rPr lang="zh-CN" altLang="en-US" sz="1600" b="1" dirty="0" smtClean="0">
                <a:latin typeface="方正正中黑简体" panose="02000000000000000000" charset="-122"/>
                <a:ea typeface="方正正中黑简体" panose="02000000000000000000" charset="-122"/>
              </a:rPr>
              <a:t>高中应从</a:t>
            </a:r>
            <a:r>
              <a:rPr lang="zh-CN" altLang="en-US" sz="1600" b="1" dirty="0">
                <a:latin typeface="方正正中黑简体" panose="02000000000000000000" charset="-122"/>
                <a:ea typeface="方正正中黑简体" panose="02000000000000000000" charset="-122"/>
              </a:rPr>
              <a:t>学费收入中提取不少于</a:t>
            </a:r>
            <a:r>
              <a:rPr lang="en-US" altLang="zh-CN" sz="1600" b="1" dirty="0">
                <a:solidFill>
                  <a:srgbClr val="FF0000"/>
                </a:solidFill>
                <a:latin typeface="方正正中黑简体" panose="02000000000000000000" charset="-122"/>
                <a:ea typeface="方正正中黑简体" panose="02000000000000000000" charset="-122"/>
              </a:rPr>
              <a:t>5%</a:t>
            </a:r>
            <a:r>
              <a:rPr lang="zh-CN" altLang="en-US" sz="1600" b="1" dirty="0">
                <a:latin typeface="方正正中黑简体" panose="02000000000000000000" charset="-122"/>
                <a:ea typeface="方正正中黑简体" panose="02000000000000000000" charset="-122"/>
              </a:rPr>
              <a:t>的资金用于</a:t>
            </a:r>
            <a:r>
              <a:rPr lang="zh-CN" altLang="en-US" sz="1600" b="1" dirty="0">
                <a:solidFill>
                  <a:srgbClr val="FF0000"/>
                </a:solidFill>
                <a:latin typeface="方正正中黑简体" panose="02000000000000000000" charset="-122"/>
                <a:ea typeface="方正正中黑简体" panose="02000000000000000000" charset="-122"/>
              </a:rPr>
              <a:t>奖助</a:t>
            </a:r>
            <a:r>
              <a:rPr lang="zh-CN" altLang="en-US" sz="1600" b="1" dirty="0">
                <a:latin typeface="方正正中黑简体" panose="02000000000000000000" charset="-122"/>
                <a:ea typeface="方正正中黑简体" panose="02000000000000000000" charset="-122"/>
              </a:rPr>
              <a:t>学生</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）对</a:t>
            </a:r>
            <a:r>
              <a:rPr lang="zh-CN" altLang="en-US" sz="1600" b="1" dirty="0">
                <a:latin typeface="方正正中黑简体" panose="02000000000000000000" charset="-122"/>
                <a:ea typeface="方正正中黑简体" panose="02000000000000000000" charset="-122"/>
              </a:rPr>
              <a:t>未列入资助政策范围的其他特殊困难学生（适龄幼儿），中小学校、幼儿园可依据实际情况给予资助。资助经费由学校（幼儿园）、社会筹集</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3</a:t>
            </a:r>
            <a:r>
              <a:rPr lang="zh-CN" altLang="en-US" sz="1600" b="1" dirty="0">
                <a:latin typeface="方正正中黑简体" panose="02000000000000000000" charset="-122"/>
                <a:ea typeface="方正正中黑简体" panose="02000000000000000000" charset="-122"/>
              </a:rPr>
              <a:t>）各区可结合实际根据本办法</a:t>
            </a:r>
            <a:r>
              <a:rPr lang="zh-CN" altLang="en-US" sz="1600" b="1" dirty="0">
                <a:solidFill>
                  <a:srgbClr val="FF0000"/>
                </a:solidFill>
                <a:latin typeface="方正正中黑简体" panose="02000000000000000000" charset="-122"/>
                <a:ea typeface="方正正中黑简体" panose="02000000000000000000" charset="-122"/>
              </a:rPr>
              <a:t>制定实施</a:t>
            </a:r>
            <a:r>
              <a:rPr lang="zh-CN" altLang="en-US" sz="1600" b="1" dirty="0" smtClean="0">
                <a:solidFill>
                  <a:srgbClr val="FF0000"/>
                </a:solidFill>
                <a:latin typeface="方正正中黑简体" panose="02000000000000000000" charset="-122"/>
                <a:ea typeface="方正正中黑简体" panose="02000000000000000000" charset="-122"/>
              </a:rPr>
              <a:t>细则</a:t>
            </a:r>
            <a:r>
              <a:rPr lang="zh-CN" altLang="en-US" sz="1600" b="1" dirty="0" smtClean="0">
                <a:latin typeface="方正正中黑简体" panose="02000000000000000000" charset="-122"/>
                <a:ea typeface="方正正中黑简体" panose="02000000000000000000" charset="-122"/>
              </a:rPr>
              <a:t>。（建议各区结合本区情况，出台实施细则。不要只转发市级文件。）</a:t>
            </a:r>
            <a:endParaRPr lang="en-US" altLang="zh-CN" sz="1600" b="1" dirty="0" smtClean="0">
              <a:latin typeface="方正正中黑简体" panose="02000000000000000000" charset="-122"/>
              <a:ea typeface="方正正中黑简体" panose="02000000000000000000" charset="-122"/>
            </a:endParaRPr>
          </a:p>
          <a:p>
            <a:pPr>
              <a:lnSpc>
                <a:spcPct val="150000"/>
              </a:lnSpc>
            </a:pPr>
            <a:endParaRPr lang="en-US" altLang="zh-CN" sz="1600" b="1"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32262985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234055" y="1355725"/>
            <a:ext cx="2553970" cy="2533015"/>
          </a:xfrm>
          <a:prstGeom prst="ellipse">
            <a:avLst/>
          </a:prstGeom>
          <a:gradFill flip="none" rotWithShape="1">
            <a:gsLst>
              <a:gs pos="0">
                <a:schemeClr val="accent1"/>
              </a:gs>
              <a:gs pos="100000">
                <a:schemeClr val="accent1">
                  <a:lumMod val="75000"/>
                </a:schemeClr>
              </a:gs>
            </a:gsLst>
            <a:lin ang="18900000" scaled="1"/>
            <a:tileRect/>
          </a:gradFill>
          <a:ln w="762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000" b="1">
              <a:latin typeface="方正正中黑简体" panose="02000000000000000000" charset="-122"/>
              <a:ea typeface="方正正中黑简体" panose="02000000000000000000" charset="-122"/>
            </a:endParaRPr>
          </a:p>
        </p:txBody>
      </p:sp>
      <p:sp>
        <p:nvSpPr>
          <p:cNvPr id="2" name="矩形 1"/>
          <p:cNvSpPr/>
          <p:nvPr/>
        </p:nvSpPr>
        <p:spPr>
          <a:xfrm>
            <a:off x="8558438" y="4662281"/>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8057192" y="418646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7" name="矩形 6"/>
          <p:cNvSpPr/>
          <p:nvPr/>
        </p:nvSpPr>
        <p:spPr>
          <a:xfrm>
            <a:off x="7531145" y="3603267"/>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393821" y="717343"/>
            <a:ext cx="449518" cy="449518"/>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034342" y="18479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8668895" y="3794424"/>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矩形 10"/>
          <p:cNvSpPr/>
          <p:nvPr/>
        </p:nvSpPr>
        <p:spPr>
          <a:xfrm>
            <a:off x="934608" y="1109009"/>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2" name="文本框 11"/>
          <p:cNvSpPr txBox="1"/>
          <p:nvPr/>
        </p:nvSpPr>
        <p:spPr>
          <a:xfrm>
            <a:off x="3403355" y="2470424"/>
            <a:ext cx="2138704" cy="646331"/>
          </a:xfrm>
          <a:prstGeom prst="rect">
            <a:avLst/>
          </a:prstGeom>
          <a:noFill/>
        </p:spPr>
        <p:txBody>
          <a:bodyPr wrap="square" rtlCol="0">
            <a:spAutoFit/>
          </a:bodyPr>
          <a:lstStyle/>
          <a:p>
            <a:pPr algn="ctr"/>
            <a:r>
              <a:rPr lang="zh-CN" altLang="en-US" sz="3600" b="1" dirty="0" smtClean="0">
                <a:solidFill>
                  <a:schemeClr val="bg1"/>
                </a:solidFill>
                <a:latin typeface="方正正中黑简体" panose="02000000000000000000" charset="-122"/>
                <a:ea typeface="方正正中黑简体" panose="02000000000000000000" charset="-122"/>
              </a:rPr>
              <a:t>常见问题</a:t>
            </a:r>
            <a:endParaRPr lang="zh-CN" altLang="en-US" sz="3600" b="1" dirty="0">
              <a:solidFill>
                <a:schemeClr val="bg1"/>
              </a:solidFill>
              <a:latin typeface="方正正中黑简体" panose="02000000000000000000" charset="-122"/>
              <a:ea typeface="方正正中黑简体" panose="02000000000000000000" charset="-122"/>
            </a:endParaRPr>
          </a:p>
        </p:txBody>
      </p:sp>
      <p:sp>
        <p:nvSpPr>
          <p:cNvPr id="13" name="文本框 12"/>
          <p:cNvSpPr txBox="1"/>
          <p:nvPr/>
        </p:nvSpPr>
        <p:spPr>
          <a:xfrm>
            <a:off x="4161425" y="1699555"/>
            <a:ext cx="699230" cy="707886"/>
          </a:xfrm>
          <a:prstGeom prst="rect">
            <a:avLst/>
          </a:prstGeom>
          <a:noFill/>
        </p:spPr>
        <p:txBody>
          <a:bodyPr wrap="none" rtlCol="0">
            <a:spAutoFit/>
          </a:bodyPr>
          <a:lstStyle/>
          <a:p>
            <a:pPr algn="ctr"/>
            <a:r>
              <a:rPr lang="zh-CN" altLang="en-US" sz="4000" b="1" dirty="0" smtClean="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rPr>
              <a:t>五</a:t>
            </a:r>
            <a:endParaRPr lang="en-US" altLang="zh-CN" sz="40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6672295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a:latin typeface="方正正中黑简体" panose="02000000000000000000" charset="-122"/>
                  <a:ea typeface="方正正中黑简体" panose="02000000000000000000" charset="-122"/>
                  <a:cs typeface="方正正中黑简体" panose="02000000000000000000" charset="-122"/>
                </a:rPr>
                <a:t>五</a:t>
              </a:r>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、常见问题</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8392024" cy="3046988"/>
          </a:xfrm>
          <a:prstGeom prst="rect">
            <a:avLst/>
          </a:prstGeom>
          <a:noFill/>
        </p:spPr>
        <p:txBody>
          <a:bodyPr wrap="square" rtlCol="0">
            <a:spAutoFit/>
          </a:bodyPr>
          <a:lstStyle/>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1</a:t>
            </a:r>
            <a:r>
              <a:rPr lang="en-US" altLang="zh-CN" sz="1600" b="1" dirty="0" smtClean="0">
                <a:solidFill>
                  <a:srgbClr val="0D60AC"/>
                </a:solidFill>
                <a:latin typeface="黑体" panose="02010609060101010101" pitchFamily="49" charset="-122"/>
                <a:ea typeface="黑体" panose="02010609060101010101" pitchFamily="49" charset="-122"/>
              </a:rPr>
              <a:t>.</a:t>
            </a:r>
            <a:r>
              <a:rPr lang="zh-CN" altLang="en-US" sz="1600" b="1" dirty="0" smtClean="0">
                <a:solidFill>
                  <a:srgbClr val="0D60AC"/>
                </a:solidFill>
                <a:latin typeface="黑体" panose="02010609060101010101" pitchFamily="49" charset="-122"/>
                <a:ea typeface="黑体" panose="02010609060101010101" pitchFamily="49" charset="-122"/>
              </a:rPr>
              <a:t>原建</a:t>
            </a:r>
            <a:r>
              <a:rPr lang="zh-CN" altLang="en-US" sz="1600" b="1" dirty="0">
                <a:solidFill>
                  <a:srgbClr val="0D60AC"/>
                </a:solidFill>
                <a:latin typeface="黑体" panose="02010609060101010101" pitchFamily="49" charset="-122"/>
                <a:ea typeface="黑体" panose="02010609060101010101" pitchFamily="49" charset="-122"/>
              </a:rPr>
              <a:t>档立卡学生如果要申请资助，除填写申请表之外，另需提供哪些材料？</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solidFill>
                  <a:srgbClr val="C00000"/>
                </a:solidFill>
                <a:latin typeface="方正正中黑简体" panose="02000000000000000000" charset="-122"/>
                <a:ea typeface="方正正中黑简体" panose="02000000000000000000" charset="-122"/>
              </a:rPr>
              <a:t> </a:t>
            </a:r>
            <a:r>
              <a:rPr lang="zh-CN" altLang="en-US" sz="1600" b="1" dirty="0" smtClean="0">
                <a:solidFill>
                  <a:srgbClr val="C00000"/>
                </a:solidFill>
                <a:latin typeface="方正正中黑简体" panose="02000000000000000000" charset="-122"/>
                <a:ea typeface="方正正中黑简体" panose="02000000000000000000" charset="-122"/>
              </a:rPr>
              <a:t>（</a:t>
            </a:r>
            <a:r>
              <a:rPr lang="en-US" altLang="zh-CN" sz="1600" b="1" dirty="0" smtClean="0">
                <a:solidFill>
                  <a:srgbClr val="C00000"/>
                </a:solidFill>
                <a:latin typeface="方正正中黑简体" panose="02000000000000000000" charset="-122"/>
                <a:ea typeface="方正正中黑简体" panose="02000000000000000000" charset="-122"/>
              </a:rPr>
              <a:t>1</a:t>
            </a:r>
            <a:r>
              <a:rPr lang="zh-CN" altLang="en-US" sz="1600" b="1" dirty="0" smtClean="0">
                <a:solidFill>
                  <a:srgbClr val="C00000"/>
                </a:solidFill>
                <a:latin typeface="方正正中黑简体" panose="02000000000000000000" charset="-122"/>
                <a:ea typeface="方正正中黑简体" panose="02000000000000000000" charset="-122"/>
              </a:rPr>
              <a:t>）全国库有推</a:t>
            </a:r>
            <a:r>
              <a:rPr lang="zh-CN" altLang="en-US" sz="1600" b="1" dirty="0" smtClean="0">
                <a:solidFill>
                  <a:srgbClr val="C00000"/>
                </a:solidFill>
                <a:latin typeface="方正正中黑简体" panose="02000000000000000000" charset="-122"/>
                <a:ea typeface="方正正中黑简体" panose="02000000000000000000" charset="-122"/>
              </a:rPr>
              <a:t>送名单：</a:t>
            </a:r>
            <a:endParaRPr lang="en-US" altLang="zh-CN" sz="1600" b="1" dirty="0">
              <a:solidFill>
                <a:srgbClr val="C00000"/>
              </a:solidFill>
              <a:latin typeface="方正正中黑简体" panose="02000000000000000000" charset="-122"/>
              <a:ea typeface="方正正中黑简体" panose="02000000000000000000" charset="-122"/>
            </a:endParaRPr>
          </a:p>
          <a:p>
            <a:pPr>
              <a:lnSpc>
                <a:spcPct val="150000"/>
              </a:lnSpc>
            </a:pPr>
            <a:r>
              <a:rPr lang="en-US" altLang="zh-CN" sz="1600" b="1" dirty="0" smtClean="0">
                <a:solidFill>
                  <a:srgbClr val="C00000"/>
                </a:solidFill>
                <a:latin typeface="方正正中黑简体" panose="02000000000000000000" charset="-122"/>
                <a:ea typeface="方正正中黑简体" panose="02000000000000000000" charset="-122"/>
              </a:rPr>
              <a:t>            </a:t>
            </a:r>
            <a:r>
              <a:rPr lang="zh-CN" altLang="en-US" sz="1600" b="1" dirty="0" smtClean="0">
                <a:solidFill>
                  <a:srgbClr val="C00000"/>
                </a:solidFill>
                <a:latin typeface="方正正中黑简体" panose="02000000000000000000" charset="-122"/>
                <a:ea typeface="方正正中黑简体" panose="02000000000000000000" charset="-122"/>
              </a:rPr>
              <a:t>全国</a:t>
            </a:r>
            <a:r>
              <a:rPr lang="zh-CN" altLang="en-US" sz="1600" b="1" dirty="0" smtClean="0">
                <a:solidFill>
                  <a:srgbClr val="C00000"/>
                </a:solidFill>
                <a:latin typeface="方正正中黑简体" panose="02000000000000000000" charset="-122"/>
                <a:ea typeface="方正正中黑简体" panose="02000000000000000000" charset="-122"/>
              </a:rPr>
              <a:t>资助管理系统</a:t>
            </a:r>
            <a:r>
              <a:rPr lang="en-US" altLang="zh-CN" sz="1600" b="1" dirty="0" smtClean="0">
                <a:solidFill>
                  <a:srgbClr val="C00000"/>
                </a:solidFill>
                <a:latin typeface="方正正中黑简体" panose="02000000000000000000" charset="-122"/>
                <a:ea typeface="方正正中黑简体" panose="02000000000000000000" charset="-122"/>
              </a:rPr>
              <a:t>—</a:t>
            </a:r>
            <a:r>
              <a:rPr lang="zh-CN" altLang="en-US" sz="1600" b="1" dirty="0" smtClean="0">
                <a:solidFill>
                  <a:srgbClr val="C00000"/>
                </a:solidFill>
                <a:latin typeface="方正正中黑简体" panose="02000000000000000000" charset="-122"/>
                <a:ea typeface="方正正中黑简体" panose="02000000000000000000" charset="-122"/>
              </a:rPr>
              <a:t>重点保障人群情况查询</a:t>
            </a:r>
            <a:r>
              <a:rPr lang="en-US" altLang="zh-CN" sz="1600" b="1" dirty="0" smtClean="0">
                <a:solidFill>
                  <a:srgbClr val="C00000"/>
                </a:solidFill>
                <a:latin typeface="方正正中黑简体" panose="02000000000000000000" charset="-122"/>
                <a:ea typeface="方正正中黑简体" panose="02000000000000000000" charset="-122"/>
              </a:rPr>
              <a:t>——</a:t>
            </a:r>
            <a:r>
              <a:rPr lang="zh-CN" altLang="en-US" sz="1600" b="1" dirty="0" smtClean="0">
                <a:solidFill>
                  <a:srgbClr val="C00000"/>
                </a:solidFill>
                <a:latin typeface="方正正中黑简体" panose="02000000000000000000" charset="-122"/>
                <a:ea typeface="方正正中黑简体" panose="02000000000000000000" charset="-122"/>
              </a:rPr>
              <a:t>脱贫家庭学生</a:t>
            </a:r>
            <a:endParaRPr lang="en-US" altLang="zh-CN" sz="1600" b="1" dirty="0" smtClean="0">
              <a:solidFill>
                <a:srgbClr val="C00000"/>
              </a:solidFill>
              <a:latin typeface="方正正中黑简体" panose="02000000000000000000" charset="-122"/>
              <a:ea typeface="方正正中黑简体" panose="02000000000000000000" charset="-122"/>
            </a:endParaRPr>
          </a:p>
          <a:p>
            <a:pPr>
              <a:lnSpc>
                <a:spcPct val="150000"/>
              </a:lnSpc>
            </a:pPr>
            <a:r>
              <a:rPr lang="en-US" altLang="zh-CN" sz="1600" b="1" dirty="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a:t>
            </a:r>
            <a:r>
              <a:rPr lang="zh-CN" altLang="en-US" sz="1600" b="1" dirty="0" smtClean="0">
                <a:solidFill>
                  <a:srgbClr val="C00000"/>
                </a:solidFill>
                <a:latin typeface="方正正中黑简体" panose="02000000000000000000" charset="-122"/>
                <a:ea typeface="方正正中黑简体" panose="02000000000000000000" charset="-122"/>
              </a:rPr>
              <a:t>边缘易致贫家庭学生</a:t>
            </a:r>
            <a:endParaRPr lang="en-US" altLang="zh-CN" sz="1600" b="1" dirty="0" smtClean="0">
              <a:solidFill>
                <a:srgbClr val="C00000"/>
              </a:solidFill>
              <a:latin typeface="方正正中黑简体" panose="02000000000000000000" charset="-122"/>
              <a:ea typeface="方正正中黑简体" panose="02000000000000000000" charset="-122"/>
            </a:endParaRPr>
          </a:p>
          <a:p>
            <a:pPr>
              <a:lnSpc>
                <a:spcPct val="150000"/>
              </a:lnSpc>
            </a:pPr>
            <a:r>
              <a:rPr lang="en-US" altLang="zh-CN" sz="1600" b="1" dirty="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a:t>
            </a:r>
            <a:r>
              <a:rPr lang="zh-CN" altLang="en-US" sz="1600" b="1" dirty="0" smtClean="0">
                <a:solidFill>
                  <a:srgbClr val="C00000"/>
                </a:solidFill>
                <a:latin typeface="方正正中黑简体" panose="02000000000000000000" charset="-122"/>
                <a:ea typeface="方正正中黑简体" panose="02000000000000000000" charset="-122"/>
              </a:rPr>
              <a:t>脱贫不稳定家庭学生</a:t>
            </a:r>
            <a:endParaRPr lang="en-US" altLang="zh-CN" sz="1600" b="1" dirty="0" smtClean="0">
              <a:solidFill>
                <a:srgbClr val="C00000"/>
              </a:solidFill>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由乡镇</a:t>
            </a:r>
            <a:r>
              <a:rPr lang="zh-CN" altLang="en-US" sz="1600" b="1" dirty="0">
                <a:latin typeface="方正正中黑简体" panose="02000000000000000000" charset="-122"/>
                <a:ea typeface="方正正中黑简体" panose="02000000000000000000" charset="-122"/>
              </a:rPr>
              <a:t>一级及以上部门</a:t>
            </a:r>
            <a:r>
              <a:rPr lang="zh-CN" altLang="en-US" sz="1600" b="1" dirty="0" smtClean="0">
                <a:latin typeface="方正正中黑简体" panose="02000000000000000000" charset="-122"/>
                <a:ea typeface="方正正中黑简体" panose="02000000000000000000" charset="-122"/>
              </a:rPr>
              <a:t>开具相关证明，</a:t>
            </a:r>
            <a:r>
              <a:rPr lang="zh-CN" altLang="en-US" sz="1600" b="1" dirty="0" smtClean="0">
                <a:latin typeface="方正正中黑简体" panose="02000000000000000000" charset="-122"/>
                <a:ea typeface="方正正中黑简体" panose="02000000000000000000" charset="-122"/>
              </a:rPr>
              <a:t>如：</a:t>
            </a:r>
            <a:r>
              <a:rPr lang="en-US" altLang="zh-CN" sz="1600" b="1" dirty="0" smtClean="0">
                <a:latin typeface="方正正中黑简体" panose="02000000000000000000" charset="-122"/>
                <a:ea typeface="方正正中黑简体" panose="02000000000000000000" charset="-122"/>
              </a:rPr>
              <a:t>XXX</a:t>
            </a:r>
            <a:r>
              <a:rPr lang="zh-CN" altLang="en-US" sz="1600" b="1" dirty="0" smtClean="0">
                <a:latin typeface="方正正中黑简体" panose="02000000000000000000" charset="-122"/>
                <a:ea typeface="方正正中黑简体" panose="02000000000000000000" charset="-122"/>
              </a:rPr>
              <a:t>曾是建档立卡人员或</a:t>
            </a:r>
            <a:r>
              <a:rPr lang="en-US" altLang="zh-CN" sz="1600" b="1" dirty="0" smtClean="0">
                <a:latin typeface="方正正中黑简体" panose="02000000000000000000" charset="-122"/>
                <a:ea typeface="方正正中黑简体" panose="02000000000000000000" charset="-122"/>
              </a:rPr>
              <a:t>XXX</a:t>
            </a:r>
            <a:r>
              <a:rPr lang="zh-CN" altLang="en-US" sz="1600" b="1" dirty="0" smtClean="0">
                <a:latin typeface="方正正中黑简体" panose="02000000000000000000" charset="-122"/>
                <a:ea typeface="方正正中黑简体" panose="02000000000000000000" charset="-122"/>
              </a:rPr>
              <a:t>在某某年脱贫等  </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a:t>
            </a:r>
            <a:r>
              <a:rPr lang="zh-CN" altLang="en-US" sz="1600" b="1" dirty="0" smtClean="0">
                <a:solidFill>
                  <a:srgbClr val="C00000"/>
                </a:solidFill>
                <a:latin typeface="方正正中黑简体" panose="02000000000000000000" charset="-122"/>
                <a:ea typeface="方正正中黑简体" panose="02000000000000000000" charset="-122"/>
              </a:rPr>
              <a:t>（</a:t>
            </a:r>
            <a:r>
              <a:rPr lang="en-US" altLang="zh-CN" sz="1600" b="1" dirty="0" smtClean="0">
                <a:solidFill>
                  <a:srgbClr val="C00000"/>
                </a:solidFill>
                <a:latin typeface="方正正中黑简体" panose="02000000000000000000" charset="-122"/>
                <a:ea typeface="方正正中黑简体" panose="02000000000000000000" charset="-122"/>
              </a:rPr>
              <a:t>2</a:t>
            </a:r>
            <a:r>
              <a:rPr lang="zh-CN" altLang="en-US" sz="1600" b="1" dirty="0" smtClean="0">
                <a:solidFill>
                  <a:srgbClr val="C00000"/>
                </a:solidFill>
                <a:latin typeface="方正正中黑简体" panose="02000000000000000000" charset="-122"/>
                <a:ea typeface="方正正中黑简体" panose="02000000000000000000" charset="-122"/>
              </a:rPr>
              <a:t>）</a:t>
            </a:r>
            <a:r>
              <a:rPr lang="zh-CN" altLang="en-US" sz="1600" b="1" dirty="0">
                <a:solidFill>
                  <a:srgbClr val="C00000"/>
                </a:solidFill>
                <a:latin typeface="方正正中黑简体" panose="02000000000000000000" charset="-122"/>
                <a:ea typeface="方正正中黑简体" panose="02000000000000000000" charset="-122"/>
              </a:rPr>
              <a:t>全</a:t>
            </a:r>
            <a:r>
              <a:rPr lang="zh-CN" altLang="en-US" sz="1600" b="1" dirty="0" smtClean="0">
                <a:solidFill>
                  <a:srgbClr val="C00000"/>
                </a:solidFill>
                <a:latin typeface="方正正中黑简体" panose="02000000000000000000" charset="-122"/>
                <a:ea typeface="方正正中黑简体" panose="02000000000000000000" charset="-122"/>
              </a:rPr>
              <a:t>国库无推</a:t>
            </a:r>
            <a:r>
              <a:rPr lang="zh-CN" altLang="en-US" sz="1600" b="1" dirty="0">
                <a:solidFill>
                  <a:srgbClr val="C00000"/>
                </a:solidFill>
                <a:latin typeface="方正正中黑简体" panose="02000000000000000000" charset="-122"/>
                <a:ea typeface="方正正中黑简体" panose="02000000000000000000" charset="-122"/>
              </a:rPr>
              <a:t>送</a:t>
            </a:r>
            <a:r>
              <a:rPr lang="zh-CN" altLang="en-US" sz="1600" b="1" dirty="0" smtClean="0">
                <a:solidFill>
                  <a:srgbClr val="C00000"/>
                </a:solidFill>
                <a:latin typeface="方正正中黑简体" panose="02000000000000000000" charset="-122"/>
                <a:ea typeface="方正正中黑简体" panose="02000000000000000000" charset="-122"/>
              </a:rPr>
              <a:t>：</a:t>
            </a:r>
            <a:endParaRPr lang="en-US" altLang="zh-CN" sz="1600" b="1" dirty="0" smtClean="0">
              <a:solidFill>
                <a:srgbClr val="C00000"/>
              </a:solidFill>
              <a:latin typeface="方正正中黑简体" panose="02000000000000000000" charset="-122"/>
              <a:ea typeface="方正正中黑简体" panose="02000000000000000000" charset="-122"/>
            </a:endParaRPr>
          </a:p>
          <a:p>
            <a:pPr>
              <a:lnSpc>
                <a:spcPct val="150000"/>
              </a:lnSpc>
            </a:pPr>
            <a:r>
              <a:rPr lang="en-US" altLang="zh-CN" sz="1600" b="1" dirty="0">
                <a:solidFill>
                  <a:srgbClr val="C00000"/>
                </a:solidFill>
                <a:latin typeface="方正正中黑简体" panose="02000000000000000000" charset="-122"/>
                <a:ea typeface="方正正中黑简体" panose="02000000000000000000" charset="-122"/>
              </a:rPr>
              <a:t> </a:t>
            </a:r>
            <a:r>
              <a:rPr lang="en-US" altLang="zh-CN" sz="1600" b="1" dirty="0" smtClean="0">
                <a:solidFill>
                  <a:srgbClr val="C00000"/>
                </a:solidFill>
                <a:latin typeface="方正正中黑简体" panose="02000000000000000000" charset="-122"/>
                <a:ea typeface="方正正中黑简体" panose="02000000000000000000" charset="-122"/>
              </a:rPr>
              <a:t>           </a:t>
            </a:r>
            <a:r>
              <a:rPr lang="zh-CN" altLang="en-US" sz="1600" b="1" dirty="0" smtClean="0">
                <a:solidFill>
                  <a:srgbClr val="C00000"/>
                </a:solidFill>
                <a:latin typeface="方正正中黑简体" panose="02000000000000000000" charset="-122"/>
                <a:ea typeface="方正正中黑简体" panose="02000000000000000000" charset="-122"/>
              </a:rPr>
              <a:t>需</a:t>
            </a:r>
            <a:r>
              <a:rPr lang="zh-CN" altLang="en-US" sz="1600" b="1" dirty="0" smtClean="0">
                <a:solidFill>
                  <a:srgbClr val="C00000"/>
                </a:solidFill>
                <a:latin typeface="方正正中黑简体" panose="02000000000000000000" charset="-122"/>
                <a:ea typeface="方正正中黑简体" panose="02000000000000000000" charset="-122"/>
              </a:rPr>
              <a:t>全国防返贫监测系统内有学生名字，截图，在打印件上盖相关部门章。</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35291224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文本框 5"/>
            <p:cNvSpPr txBox="1"/>
            <p:nvPr/>
          </p:nvSpPr>
          <p:spPr>
            <a:xfrm>
              <a:off x="1979" y="588"/>
              <a:ext cx="10180" cy="727"/>
            </a:xfrm>
            <a:prstGeom prst="rect">
              <a:avLst/>
            </a:prstGeom>
            <a:noFill/>
          </p:spPr>
          <p:txBody>
            <a:bodyPr wrap="square" rtlCol="0">
              <a:spAutoFit/>
            </a:bodyPr>
            <a:lstStyle/>
            <a:p>
              <a:r>
                <a:rPr lang="zh-CN" altLang="en-US" sz="2400" b="1" dirty="0">
                  <a:latin typeface="方正正中黑简体" panose="02000000000000000000" charset="-122"/>
                  <a:ea typeface="方正正中黑简体" panose="02000000000000000000" charset="-122"/>
                  <a:cs typeface="方正正中黑简体" panose="02000000000000000000" charset="-122"/>
                </a:rPr>
                <a:t>五</a:t>
              </a:r>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、常见问题</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6"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15" name="文本框 28"/>
          <p:cNvSpPr txBox="1"/>
          <p:nvPr/>
        </p:nvSpPr>
        <p:spPr>
          <a:xfrm>
            <a:off x="564543" y="1024677"/>
            <a:ext cx="8392024" cy="4524315"/>
          </a:xfrm>
          <a:prstGeom prst="rect">
            <a:avLst/>
          </a:prstGeom>
          <a:noFill/>
        </p:spPr>
        <p:txBody>
          <a:bodyPr wrap="square" rtlCol="0">
            <a:spAutoFit/>
          </a:bodyPr>
          <a:lstStyle/>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2</a:t>
            </a:r>
            <a:r>
              <a:rPr lang="en-US" altLang="zh-CN" sz="1600" b="1" dirty="0" smtClean="0">
                <a:solidFill>
                  <a:srgbClr val="0D60AC"/>
                </a:solidFill>
                <a:latin typeface="黑体" panose="02010609060101010101" pitchFamily="49" charset="-122"/>
                <a:ea typeface="黑体" panose="02010609060101010101" pitchFamily="49" charset="-122"/>
              </a:rPr>
              <a:t>.</a:t>
            </a:r>
            <a:r>
              <a:rPr lang="zh-CN" altLang="en-US" sz="1600" b="1" dirty="0" smtClean="0">
                <a:solidFill>
                  <a:srgbClr val="0D60AC"/>
                </a:solidFill>
                <a:latin typeface="黑体" panose="02010609060101010101" pitchFamily="49" charset="-122"/>
                <a:ea typeface="黑体" panose="02010609060101010101" pitchFamily="49" charset="-122"/>
              </a:rPr>
              <a:t>中央财政免学杂费对象</a:t>
            </a:r>
            <a:r>
              <a:rPr lang="zh-CN" altLang="en-US" sz="1600" b="1" dirty="0" smtClean="0">
                <a:solidFill>
                  <a:srgbClr val="FF0000"/>
                </a:solidFill>
                <a:latin typeface="黑体" panose="02010609060101010101" pitchFamily="49" charset="-122"/>
                <a:ea typeface="黑体" panose="02010609060101010101" pitchFamily="49" charset="-122"/>
              </a:rPr>
              <a:t>（四类人）</a:t>
            </a:r>
            <a:endParaRPr lang="en-US" altLang="zh-CN" sz="1600" b="1" dirty="0" smtClean="0">
              <a:solidFill>
                <a:srgbClr val="FF0000"/>
              </a:solidFill>
              <a:latin typeface="黑体" panose="02010609060101010101" pitchFamily="49" charset="-122"/>
              <a:ea typeface="黑体" panose="02010609060101010101" pitchFamily="49" charset="-122"/>
            </a:endParaRPr>
          </a:p>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 </a:t>
            </a:r>
            <a:r>
              <a:rPr lang="en-US" altLang="zh-CN" sz="1600" b="1" dirty="0" smtClean="0">
                <a:solidFill>
                  <a:srgbClr val="0D60AC"/>
                </a:solidFill>
                <a:latin typeface="黑体" panose="02010609060101010101" pitchFamily="49" charset="-122"/>
                <a:ea typeface="黑体" panose="02010609060101010101" pitchFamily="49" charset="-122"/>
              </a:rPr>
              <a:t> </a:t>
            </a:r>
            <a:r>
              <a:rPr lang="zh-CN" altLang="en-US" sz="1600" b="1" dirty="0" smtClean="0">
                <a:solidFill>
                  <a:srgbClr val="0D60AC"/>
                </a:solidFill>
                <a:latin typeface="黑体" panose="02010609060101010101" pitchFamily="49" charset="-122"/>
                <a:ea typeface="黑体" panose="02010609060101010101" pitchFamily="49" charset="-122"/>
              </a:rPr>
              <a:t>原建档立卡家庭经济困难学生、农村低保家庭学生、农村特困救助供养学生、家庭经济困难残疾学生（即同时是低保，低收入，特困，困境儿童，其他家庭经济困难的残疾人）</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solidFill>
                  <a:srgbClr val="0D60AC"/>
                </a:solidFill>
                <a:latin typeface="黑体" panose="02010609060101010101" pitchFamily="49" charset="-122"/>
                <a:ea typeface="黑体" panose="02010609060101010101" pitchFamily="49" charset="-122"/>
              </a:rPr>
              <a:t>  全国学生资助管理系统</a:t>
            </a:r>
            <a:r>
              <a:rPr lang="en-US" altLang="zh-CN" sz="1600" b="1" dirty="0" smtClean="0">
                <a:solidFill>
                  <a:srgbClr val="0D60AC"/>
                </a:solidFill>
                <a:latin typeface="黑体" panose="02010609060101010101" pitchFamily="49" charset="-122"/>
                <a:ea typeface="黑体" panose="02010609060101010101" pitchFamily="49" charset="-122"/>
              </a:rPr>
              <a:t>——</a:t>
            </a:r>
            <a:r>
              <a:rPr lang="zh-CN" altLang="en-US" sz="1600" b="1" dirty="0" smtClean="0">
                <a:solidFill>
                  <a:srgbClr val="0D60AC"/>
                </a:solidFill>
                <a:latin typeface="黑体" panose="02010609060101010101" pitchFamily="49" charset="-122"/>
                <a:ea typeface="黑体" panose="02010609060101010101" pitchFamily="49" charset="-122"/>
              </a:rPr>
              <a:t>四类人免学杂费填报入</a:t>
            </a:r>
            <a:r>
              <a:rPr lang="zh-CN" altLang="en-US" sz="1600" b="1" dirty="0" smtClean="0">
                <a:solidFill>
                  <a:srgbClr val="FF0000"/>
                </a:solidFill>
                <a:latin typeface="黑体" panose="02010609060101010101" pitchFamily="49" charset="-122"/>
                <a:ea typeface="黑体" panose="02010609060101010101" pitchFamily="49" charset="-122"/>
              </a:rPr>
              <a:t>“建档立卡等免学杂费”</a:t>
            </a:r>
            <a:r>
              <a:rPr lang="zh-CN" altLang="en-US" sz="1600" b="1" dirty="0" smtClean="0">
                <a:solidFill>
                  <a:srgbClr val="0D60AC"/>
                </a:solidFill>
                <a:latin typeface="黑体" panose="02010609060101010101" pitchFamily="49" charset="-122"/>
                <a:ea typeface="黑体" panose="02010609060101010101" pitchFamily="49" charset="-122"/>
              </a:rPr>
              <a:t>栏</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3</a:t>
            </a:r>
            <a:r>
              <a:rPr lang="en-US" altLang="zh-CN" sz="1600" b="1" dirty="0" smtClean="0">
                <a:solidFill>
                  <a:srgbClr val="0D60AC"/>
                </a:solidFill>
                <a:latin typeface="黑体" panose="02010609060101010101" pitchFamily="49" charset="-122"/>
                <a:ea typeface="黑体" panose="02010609060101010101" pitchFamily="49" charset="-122"/>
              </a:rPr>
              <a:t>.</a:t>
            </a:r>
            <a:r>
              <a:rPr lang="zh-CN" altLang="en-US" sz="1600" b="1" dirty="0" smtClean="0">
                <a:solidFill>
                  <a:srgbClr val="0D60AC"/>
                </a:solidFill>
                <a:latin typeface="黑体" panose="02010609060101010101" pitchFamily="49" charset="-122"/>
                <a:ea typeface="黑体" panose="02010609060101010101" pitchFamily="49" charset="-122"/>
              </a:rPr>
              <a:t>地方财政</a:t>
            </a:r>
            <a:r>
              <a:rPr lang="zh-CN" altLang="en-US" sz="1600" b="1" dirty="0">
                <a:solidFill>
                  <a:srgbClr val="0D60AC"/>
                </a:solidFill>
                <a:latin typeface="黑体" panose="02010609060101010101" pitchFamily="49" charset="-122"/>
                <a:ea typeface="黑体" panose="02010609060101010101" pitchFamily="49" charset="-122"/>
              </a:rPr>
              <a:t>免学杂费对象</a:t>
            </a:r>
            <a:r>
              <a:rPr lang="zh-CN" altLang="en-US" sz="1600" b="1" dirty="0" smtClean="0">
                <a:solidFill>
                  <a:srgbClr val="FF0000"/>
                </a:solidFill>
                <a:latin typeface="黑体" panose="02010609060101010101" pitchFamily="49" charset="-122"/>
                <a:ea typeface="黑体" panose="02010609060101010101" pitchFamily="49" charset="-122"/>
              </a:rPr>
              <a:t>（非四</a:t>
            </a:r>
            <a:r>
              <a:rPr lang="zh-CN" altLang="en-US" sz="1600" b="1" dirty="0">
                <a:solidFill>
                  <a:srgbClr val="FF0000"/>
                </a:solidFill>
                <a:latin typeface="黑体" panose="02010609060101010101" pitchFamily="49" charset="-122"/>
                <a:ea typeface="黑体" panose="02010609060101010101" pitchFamily="49" charset="-122"/>
              </a:rPr>
              <a:t>类人</a:t>
            </a:r>
            <a:r>
              <a:rPr lang="zh-CN" altLang="en-US" sz="1600" b="1" dirty="0" smtClean="0">
                <a:solidFill>
                  <a:srgbClr val="FF0000"/>
                </a:solidFill>
                <a:latin typeface="黑体" panose="02010609060101010101" pitchFamily="49" charset="-122"/>
                <a:ea typeface="黑体" panose="02010609060101010101" pitchFamily="49" charset="-122"/>
              </a:rPr>
              <a:t>）</a:t>
            </a:r>
            <a:endParaRPr lang="en-US" altLang="zh-CN" sz="1600" b="1" dirty="0" smtClean="0">
              <a:solidFill>
                <a:srgbClr val="FF0000"/>
              </a:solidFill>
              <a:latin typeface="黑体" panose="02010609060101010101" pitchFamily="49" charset="-122"/>
              <a:ea typeface="黑体" panose="02010609060101010101" pitchFamily="49" charset="-122"/>
            </a:endParaRPr>
          </a:p>
          <a:p>
            <a:pPr>
              <a:lnSpc>
                <a:spcPct val="150000"/>
              </a:lnSpc>
            </a:pPr>
            <a:r>
              <a:rPr lang="en-US" altLang="zh-CN" sz="1600" b="1" dirty="0">
                <a:solidFill>
                  <a:srgbClr val="0D60AC"/>
                </a:solidFill>
                <a:latin typeface="黑体" panose="02010609060101010101" pitchFamily="49" charset="-122"/>
                <a:ea typeface="黑体" panose="02010609060101010101" pitchFamily="49" charset="-122"/>
              </a:rPr>
              <a:t> </a:t>
            </a:r>
            <a:r>
              <a:rPr lang="en-US" altLang="zh-CN" sz="1600" b="1" dirty="0" smtClean="0">
                <a:solidFill>
                  <a:srgbClr val="0D60AC"/>
                </a:solidFill>
                <a:latin typeface="黑体" panose="02010609060101010101" pitchFamily="49" charset="-122"/>
                <a:ea typeface="黑体" panose="02010609060101010101" pitchFamily="49" charset="-122"/>
              </a:rPr>
              <a:t> </a:t>
            </a:r>
            <a:r>
              <a:rPr lang="zh-CN" altLang="en-US" sz="1600" b="1" dirty="0" smtClean="0">
                <a:solidFill>
                  <a:srgbClr val="0D60AC"/>
                </a:solidFill>
                <a:latin typeface="黑体" panose="02010609060101010101" pitchFamily="49" charset="-122"/>
                <a:ea typeface="黑体" panose="02010609060101010101" pitchFamily="49" charset="-122"/>
              </a:rPr>
              <a:t>除上述四类人外的其他困难类型</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solidFill>
                  <a:srgbClr val="0D60AC"/>
                </a:solidFill>
                <a:latin typeface="黑体" panose="02010609060101010101" pitchFamily="49" charset="-122"/>
                <a:ea typeface="黑体" panose="02010609060101010101" pitchFamily="49" charset="-122"/>
              </a:rPr>
              <a:t>  全国</a:t>
            </a:r>
            <a:r>
              <a:rPr lang="zh-CN" altLang="en-US" sz="1600" b="1" dirty="0">
                <a:solidFill>
                  <a:srgbClr val="0D60AC"/>
                </a:solidFill>
                <a:latin typeface="黑体" panose="02010609060101010101" pitchFamily="49" charset="-122"/>
                <a:ea typeface="黑体" panose="02010609060101010101" pitchFamily="49" charset="-122"/>
              </a:rPr>
              <a:t>学生资助管理系统</a:t>
            </a:r>
            <a:r>
              <a:rPr lang="en-US" altLang="zh-CN" sz="1600" b="1" dirty="0" smtClean="0">
                <a:solidFill>
                  <a:srgbClr val="0D60AC"/>
                </a:solidFill>
                <a:latin typeface="黑体" panose="02010609060101010101" pitchFamily="49" charset="-122"/>
                <a:ea typeface="黑体" panose="02010609060101010101" pitchFamily="49" charset="-122"/>
              </a:rPr>
              <a:t>——</a:t>
            </a:r>
            <a:r>
              <a:rPr lang="zh-CN" altLang="en-US" sz="1600" b="1" dirty="0" smtClean="0">
                <a:solidFill>
                  <a:srgbClr val="0D60AC"/>
                </a:solidFill>
                <a:latin typeface="黑体" panose="02010609060101010101" pitchFamily="49" charset="-122"/>
                <a:ea typeface="黑体" panose="02010609060101010101" pitchFamily="49" charset="-122"/>
              </a:rPr>
              <a:t>非四</a:t>
            </a:r>
            <a:r>
              <a:rPr lang="zh-CN" altLang="en-US" sz="1600" b="1" dirty="0">
                <a:solidFill>
                  <a:srgbClr val="0D60AC"/>
                </a:solidFill>
                <a:latin typeface="黑体" panose="02010609060101010101" pitchFamily="49" charset="-122"/>
                <a:ea typeface="黑体" panose="02010609060101010101" pitchFamily="49" charset="-122"/>
              </a:rPr>
              <a:t>类人免学杂费填报入</a:t>
            </a:r>
            <a:r>
              <a:rPr lang="zh-CN" altLang="en-US" sz="1600" b="1" dirty="0" smtClean="0">
                <a:solidFill>
                  <a:srgbClr val="FF0000"/>
                </a:solidFill>
                <a:latin typeface="黑体" panose="02010609060101010101" pitchFamily="49" charset="-122"/>
                <a:ea typeface="黑体" panose="02010609060101010101" pitchFamily="49" charset="-122"/>
              </a:rPr>
              <a:t>“地方政府资助”</a:t>
            </a:r>
            <a:r>
              <a:rPr lang="zh-CN" altLang="en-US" sz="1600" b="1" dirty="0" smtClean="0">
                <a:solidFill>
                  <a:srgbClr val="0D60AC"/>
                </a:solidFill>
                <a:latin typeface="黑体" panose="02010609060101010101" pitchFamily="49" charset="-122"/>
                <a:ea typeface="黑体" panose="02010609060101010101" pitchFamily="49" charset="-122"/>
              </a:rPr>
              <a:t>栏</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4.</a:t>
            </a:r>
            <a:r>
              <a:rPr lang="zh-CN" altLang="en-US" sz="1600" b="1" dirty="0" smtClean="0">
                <a:solidFill>
                  <a:srgbClr val="0D60AC"/>
                </a:solidFill>
                <a:latin typeface="黑体" panose="02010609060101010101" pitchFamily="49" charset="-122"/>
                <a:ea typeface="黑体" panose="02010609060101010101" pitchFamily="49" charset="-122"/>
              </a:rPr>
              <a:t>高中免课本费和作业本费、住宿费</a:t>
            </a:r>
            <a:r>
              <a:rPr lang="zh-CN" altLang="en-US" sz="1600" b="1" dirty="0">
                <a:solidFill>
                  <a:srgbClr val="0D60AC"/>
                </a:solidFill>
                <a:latin typeface="黑体" panose="02010609060101010101" pitchFamily="49" charset="-122"/>
                <a:ea typeface="黑体" panose="02010609060101010101" pitchFamily="49" charset="-122"/>
              </a:rPr>
              <a:t>填报入</a:t>
            </a:r>
            <a:r>
              <a:rPr lang="zh-CN" altLang="en-US" sz="1600" b="1" dirty="0">
                <a:solidFill>
                  <a:srgbClr val="FF0000"/>
                </a:solidFill>
                <a:latin typeface="黑体" panose="02010609060101010101" pitchFamily="49" charset="-122"/>
                <a:ea typeface="黑体" panose="02010609060101010101" pitchFamily="49" charset="-122"/>
              </a:rPr>
              <a:t>“地方政府资助”</a:t>
            </a:r>
            <a:r>
              <a:rPr lang="zh-CN" altLang="en-US" sz="1600" b="1" dirty="0">
                <a:solidFill>
                  <a:srgbClr val="0D60AC"/>
                </a:solidFill>
                <a:latin typeface="黑体" panose="02010609060101010101" pitchFamily="49" charset="-122"/>
                <a:ea typeface="黑体" panose="02010609060101010101" pitchFamily="49" charset="-122"/>
              </a:rPr>
              <a:t>栏</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solidFill>
                  <a:srgbClr val="C00000"/>
                </a:solidFill>
                <a:latin typeface="方正正中黑简体" panose="02000000000000000000" charset="-122"/>
                <a:ea typeface="方正正中黑简体" panose="02000000000000000000" charset="-122"/>
              </a:rPr>
              <a:t> </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9981880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a:latin typeface="方正正中黑简体" panose="02000000000000000000" charset="-122"/>
                  <a:ea typeface="方正正中黑简体" panose="02000000000000000000" charset="-122"/>
                  <a:cs typeface="方正正中黑简体" panose="02000000000000000000" charset="-122"/>
                </a:rPr>
                <a:t>五</a:t>
              </a:r>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、常见问题</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3416320"/>
          </a:xfrm>
          <a:prstGeom prst="rect">
            <a:avLst/>
          </a:prstGeom>
          <a:noFill/>
        </p:spPr>
        <p:txBody>
          <a:bodyPr wrap="square" rtlCol="0">
            <a:spAutoFit/>
          </a:bodyPr>
          <a:lstStyle/>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5.</a:t>
            </a:r>
            <a:r>
              <a:rPr lang="zh-CN" altLang="en-US" sz="1600" b="1" dirty="0">
                <a:solidFill>
                  <a:srgbClr val="0D60AC"/>
                </a:solidFill>
                <a:latin typeface="黑体" panose="02010609060101010101" pitchFamily="49" charset="-122"/>
                <a:ea typeface="黑体" panose="02010609060101010101" pitchFamily="49" charset="-122"/>
              </a:rPr>
              <a:t>什么是普惠性民办幼儿园</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上海市</a:t>
            </a:r>
            <a:r>
              <a:rPr lang="zh-CN" altLang="en-US" sz="1600" b="1" dirty="0">
                <a:latin typeface="方正正中黑简体" panose="02000000000000000000" charset="-122"/>
                <a:ea typeface="方正正中黑简体" panose="02000000000000000000" charset="-122"/>
              </a:rPr>
              <a:t>教育委员会 上海市发展和改革委员会 </a:t>
            </a:r>
            <a:r>
              <a:rPr lang="zh-CN" altLang="en-US" sz="1600" b="1" dirty="0" smtClean="0">
                <a:latin typeface="方正正中黑简体" panose="02000000000000000000" charset="-122"/>
                <a:ea typeface="方正正中黑简体" panose="02000000000000000000" charset="-122"/>
              </a:rPr>
              <a:t>上海市公安局 </a:t>
            </a:r>
            <a:r>
              <a:rPr lang="zh-CN" altLang="en-US" sz="1600" b="1" dirty="0">
                <a:latin typeface="方正正中黑简体" panose="02000000000000000000" charset="-122"/>
                <a:ea typeface="方正正中黑简体" panose="02000000000000000000" charset="-122"/>
              </a:rPr>
              <a:t>上海市财政局 上海市市场监督管理局</a:t>
            </a:r>
            <a:r>
              <a:rPr lang="zh-CN" altLang="en-US" sz="1600" b="1" dirty="0" smtClean="0">
                <a:latin typeface="方正正中黑简体" panose="02000000000000000000" charset="-122"/>
                <a:ea typeface="方正正中黑简体" panose="02000000000000000000" charset="-122"/>
              </a:rPr>
              <a:t>关于印发</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上海市普惠性民办幼儿园认定</a:t>
            </a:r>
            <a:r>
              <a:rPr lang="zh-CN" altLang="en-US" sz="1600" b="1" dirty="0" smtClean="0">
                <a:latin typeface="方正正中黑简体" panose="02000000000000000000" charset="-122"/>
                <a:ea typeface="方正正中黑简体" panose="02000000000000000000" charset="-122"/>
              </a:rPr>
              <a:t>及管理</a:t>
            </a:r>
            <a:r>
              <a:rPr lang="zh-CN" altLang="en-US" sz="1600" b="1" dirty="0">
                <a:latin typeface="方正正中黑简体" panose="02000000000000000000" charset="-122"/>
                <a:ea typeface="方正正中黑简体" panose="02000000000000000000" charset="-122"/>
              </a:rPr>
              <a:t>工作指导意见</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的通知（沪教委托幼</a:t>
            </a:r>
            <a:r>
              <a:rPr lang="en-US" altLang="zh-CN" sz="1600" b="1" dirty="0">
                <a:latin typeface="方正正中黑简体" panose="02000000000000000000" charset="-122"/>
                <a:ea typeface="方正正中黑简体" panose="02000000000000000000" charset="-122"/>
              </a:rPr>
              <a:t>〔2019〕12</a:t>
            </a:r>
            <a:r>
              <a:rPr lang="zh-CN" altLang="en-US" sz="1600" b="1" dirty="0">
                <a:latin typeface="方正正中黑简体" panose="02000000000000000000" charset="-122"/>
                <a:ea typeface="方正正中黑简体" panose="02000000000000000000" charset="-122"/>
              </a:rPr>
              <a:t>号</a:t>
            </a:r>
            <a:r>
              <a:rPr lang="zh-CN" altLang="en-US" sz="1600" b="1" dirty="0" smtClean="0">
                <a:latin typeface="方正正中黑简体" panose="02000000000000000000" charset="-122"/>
                <a:ea typeface="方正正中黑简体" panose="02000000000000000000" charset="-122"/>
              </a:rPr>
              <a:t>）于</a:t>
            </a:r>
            <a:r>
              <a:rPr lang="en-US" altLang="zh-CN" sz="1600" b="1" dirty="0" smtClean="0">
                <a:latin typeface="方正正中黑简体" panose="02000000000000000000" charset="-122"/>
                <a:ea typeface="方正正中黑简体" panose="02000000000000000000" charset="-122"/>
              </a:rPr>
              <a:t>2019</a:t>
            </a:r>
            <a:r>
              <a:rPr lang="zh-CN" altLang="en-US" sz="1600" b="1" dirty="0" smtClean="0">
                <a:latin typeface="方正正中黑简体" panose="02000000000000000000" charset="-122"/>
                <a:ea typeface="方正正中黑简体" panose="02000000000000000000" charset="-122"/>
              </a:rPr>
              <a:t>年</a:t>
            </a:r>
            <a:r>
              <a:rPr lang="en-US" altLang="zh-CN" sz="1600" b="1" dirty="0" smtClean="0">
                <a:latin typeface="方正正中黑简体" panose="02000000000000000000" charset="-122"/>
                <a:ea typeface="方正正中黑简体" panose="02000000000000000000" charset="-122"/>
              </a:rPr>
              <a:t>10</a:t>
            </a:r>
            <a:r>
              <a:rPr lang="zh-CN" altLang="en-US" sz="1600" b="1" dirty="0" smtClean="0">
                <a:latin typeface="方正正中黑简体" panose="02000000000000000000" charset="-122"/>
                <a:ea typeface="方正正中黑简体" panose="02000000000000000000" charset="-122"/>
              </a:rPr>
              <a:t>月印发。</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普</a:t>
            </a:r>
            <a:r>
              <a:rPr lang="zh-CN" altLang="en-US" sz="1600" b="1" dirty="0">
                <a:latin typeface="方正正中黑简体" panose="02000000000000000000" charset="-122"/>
                <a:ea typeface="方正正中黑简体" panose="02000000000000000000" charset="-122"/>
              </a:rPr>
              <a:t>惠性民办幼儿园是指具有合法办园资质、面向大众、行为规范、收费合理的非营利性民办幼儿园</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认定程序：（</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）园</a:t>
            </a:r>
            <a:r>
              <a:rPr lang="zh-CN" altLang="en-US" sz="1600" b="1" dirty="0">
                <a:latin typeface="方正正中黑简体" panose="02000000000000000000" charset="-122"/>
                <a:ea typeface="方正正中黑简体" panose="02000000000000000000" charset="-122"/>
              </a:rPr>
              <a:t>所</a:t>
            </a:r>
            <a:r>
              <a:rPr lang="zh-CN" altLang="en-US" sz="1600" b="1" dirty="0" smtClean="0">
                <a:latin typeface="方正正中黑简体" panose="02000000000000000000" charset="-122"/>
                <a:ea typeface="方正正中黑简体" panose="02000000000000000000" charset="-122"/>
              </a:rPr>
              <a:t>申请（</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）联合认定（</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）公</a:t>
            </a:r>
            <a:r>
              <a:rPr lang="zh-CN" altLang="en-US" sz="1600" b="1" dirty="0">
                <a:latin typeface="方正正中黑简体" panose="02000000000000000000" charset="-122"/>
                <a:ea typeface="方正正中黑简体" panose="02000000000000000000" charset="-122"/>
              </a:rPr>
              <a:t>示</a:t>
            </a:r>
            <a:r>
              <a:rPr lang="zh-CN" altLang="en-US" sz="1600" b="1" dirty="0" smtClean="0">
                <a:latin typeface="方正正中黑简体" panose="02000000000000000000" charset="-122"/>
                <a:ea typeface="方正正中黑简体" panose="02000000000000000000" charset="-122"/>
              </a:rPr>
              <a:t>公告（</a:t>
            </a:r>
            <a:r>
              <a:rPr lang="en-US" altLang="zh-CN" sz="1600" b="1" dirty="0" smtClean="0">
                <a:latin typeface="方正正中黑简体" panose="02000000000000000000" charset="-122"/>
                <a:ea typeface="方正正中黑简体" panose="02000000000000000000" charset="-122"/>
              </a:rPr>
              <a:t>4</a:t>
            </a:r>
            <a:r>
              <a:rPr lang="zh-CN" altLang="en-US" sz="1600" b="1" dirty="0" smtClean="0">
                <a:latin typeface="方正正中黑简体" panose="02000000000000000000" charset="-122"/>
                <a:ea typeface="方正正中黑简体" panose="02000000000000000000" charset="-122"/>
              </a:rPr>
              <a:t>）上报</a:t>
            </a:r>
            <a:r>
              <a:rPr lang="zh-CN" altLang="en-US" sz="1600" b="1" dirty="0">
                <a:latin typeface="方正正中黑简体" panose="02000000000000000000" charset="-122"/>
                <a:ea typeface="方正正中黑简体" panose="02000000000000000000" charset="-122"/>
              </a:rPr>
              <a:t>备案</a:t>
            </a:r>
          </a:p>
          <a:p>
            <a:pPr>
              <a:lnSpc>
                <a:spcPct val="150000"/>
              </a:lnSpc>
            </a:pPr>
            <a:endParaRPr lang="zh-CN" altLang="en-US" sz="1600" b="1" dirty="0">
              <a:latin typeface="方正正中黑简体" panose="02000000000000000000" charset="-122"/>
              <a:ea typeface="方正正中黑简体" panose="02000000000000000000" charset="-122"/>
            </a:endParaRPr>
          </a:p>
          <a:p>
            <a:pPr>
              <a:lnSpc>
                <a:spcPct val="150000"/>
              </a:lnSpc>
            </a:pP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3516437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a:latin typeface="方正正中黑简体" panose="02000000000000000000" charset="-122"/>
                  <a:ea typeface="方正正中黑简体" panose="02000000000000000000" charset="-122"/>
                  <a:cs typeface="方正正中黑简体" panose="02000000000000000000" charset="-122"/>
                </a:rPr>
                <a:t>五</a:t>
              </a:r>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、常见问题</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26664" y="896535"/>
            <a:ext cx="7924230" cy="4154984"/>
          </a:xfrm>
          <a:prstGeom prst="rect">
            <a:avLst/>
          </a:prstGeom>
          <a:noFill/>
        </p:spPr>
        <p:txBody>
          <a:bodyPr wrap="square" rtlCol="0">
            <a:spAutoFit/>
          </a:bodyPr>
          <a:lstStyle/>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6.</a:t>
            </a:r>
            <a:r>
              <a:rPr lang="zh-CN" altLang="en-US" sz="1600" b="1" dirty="0">
                <a:solidFill>
                  <a:srgbClr val="0D60AC"/>
                </a:solidFill>
                <a:latin typeface="黑体" panose="02010609060101010101" pitchFamily="49" charset="-122"/>
                <a:ea typeface="黑体" panose="02010609060101010101" pitchFamily="49" charset="-122"/>
              </a:rPr>
              <a:t>义务教育学段中，困难学生可免几套校服？</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各区可制定相应细则，各校也可根据实际情况在征订校服时予以免除。</a:t>
            </a:r>
            <a:endParaRPr lang="en-US" altLang="zh-CN" sz="1600" b="1" dirty="0" smtClean="0">
              <a:latin typeface="方正正中黑简体" panose="02000000000000000000" charset="-122"/>
              <a:ea typeface="方正正中黑简体" panose="02000000000000000000" charset="-122"/>
            </a:endParaRPr>
          </a:p>
          <a:p>
            <a:pPr>
              <a:lnSpc>
                <a:spcPct val="150000"/>
              </a:lnSpc>
            </a:pPr>
            <a:endParaRPr lang="en-US" altLang="zh-CN"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7.</a:t>
            </a:r>
            <a:r>
              <a:rPr lang="zh-CN" altLang="en-US" sz="1600" b="1" dirty="0">
                <a:solidFill>
                  <a:srgbClr val="0D60AC"/>
                </a:solidFill>
                <a:latin typeface="黑体" panose="02010609060101010101" pitchFamily="49" charset="-122"/>
                <a:ea typeface="黑体" panose="02010609060101010101" pitchFamily="49" charset="-122"/>
              </a:rPr>
              <a:t>普高学段的民族班学生，其中</a:t>
            </a:r>
            <a:r>
              <a:rPr lang="zh-CN" altLang="en-US" sz="1600" b="1" dirty="0" smtClean="0">
                <a:solidFill>
                  <a:srgbClr val="0D60AC"/>
                </a:solidFill>
                <a:latin typeface="黑体" panose="02010609060101010101" pitchFamily="49" charset="-122"/>
                <a:ea typeface="黑体" panose="02010609060101010101" pitchFamily="49" charset="-122"/>
              </a:rPr>
              <a:t>的原建</a:t>
            </a:r>
            <a:r>
              <a:rPr lang="zh-CN" altLang="en-US" sz="1600" b="1" dirty="0">
                <a:solidFill>
                  <a:srgbClr val="0D60AC"/>
                </a:solidFill>
                <a:latin typeface="黑体" panose="02010609060101010101" pitchFamily="49" charset="-122"/>
                <a:ea typeface="黑体" panose="02010609060101010101" pitchFamily="49" charset="-122"/>
              </a:rPr>
              <a:t>档立卡学生可以申请助学金吗？这些学生要做系统吗？</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不可以。民族班学生已享受全免政策，不得重复享受</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资金管理办法</a:t>
            </a:r>
            <a:r>
              <a:rPr lang="en-US" altLang="zh-CN" sz="1600" b="1" dirty="0" smtClean="0">
                <a:latin typeface="方正正中黑简体" panose="02000000000000000000" charset="-122"/>
                <a:ea typeface="方正正中黑简体" panose="02000000000000000000" charset="-122"/>
              </a:rPr>
              <a:t>》</a:t>
            </a:r>
            <a:r>
              <a:rPr lang="zh-CN" altLang="en-US" sz="1600" b="1" dirty="0" smtClean="0">
                <a:latin typeface="方正正中黑简体" panose="02000000000000000000" charset="-122"/>
                <a:ea typeface="方正正中黑简体" panose="02000000000000000000" charset="-122"/>
              </a:rPr>
              <a:t>的相关内容。目前只需录入这些原建档立卡学生的未资助原因。不需要将这些学生的信息录入至全国系统。</a:t>
            </a:r>
            <a:endParaRPr lang="en-US" altLang="zh-CN" sz="1600" b="1" dirty="0" smtClean="0">
              <a:latin typeface="方正正中黑简体" panose="02000000000000000000" charset="-122"/>
              <a:ea typeface="方正正中黑简体" panose="02000000000000000000" charset="-122"/>
            </a:endParaRPr>
          </a:p>
          <a:p>
            <a:pPr>
              <a:lnSpc>
                <a:spcPct val="150000"/>
              </a:lnSpc>
            </a:pPr>
            <a:endParaRPr lang="en-US" altLang="zh-CN"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8.</a:t>
            </a:r>
            <a:r>
              <a:rPr lang="zh-CN" altLang="en-US" sz="1600" b="1" dirty="0">
                <a:solidFill>
                  <a:srgbClr val="0D60AC"/>
                </a:solidFill>
                <a:latin typeface="黑体" panose="02010609060101010101" pitchFamily="49" charset="-122"/>
                <a:ea typeface="黑体" panose="02010609060101010101" pitchFamily="49" charset="-122"/>
              </a:rPr>
              <a:t>休学期的学生，可享受资助吗？</a:t>
            </a:r>
          </a:p>
          <a:p>
            <a:pPr>
              <a:lnSpc>
                <a:spcPct val="150000"/>
              </a:lnSpc>
            </a:pP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不能。</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10937836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a:latin typeface="方正正中黑简体" panose="02000000000000000000" charset="-122"/>
                  <a:ea typeface="方正正中黑简体" panose="02000000000000000000" charset="-122"/>
                  <a:cs typeface="方正正中黑简体" panose="02000000000000000000" charset="-122"/>
                </a:rPr>
                <a:t>五</a:t>
              </a:r>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、常见问题</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3416320"/>
          </a:xfrm>
          <a:prstGeom prst="rect">
            <a:avLst/>
          </a:prstGeom>
          <a:noFill/>
        </p:spPr>
        <p:txBody>
          <a:bodyPr wrap="square" rtlCol="0">
            <a:spAutoFit/>
          </a:bodyPr>
          <a:lstStyle/>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9.</a:t>
            </a:r>
            <a:r>
              <a:rPr lang="zh-CN" altLang="en-US" sz="1600" b="1" dirty="0">
                <a:solidFill>
                  <a:srgbClr val="0D60AC"/>
                </a:solidFill>
                <a:latin typeface="黑体" panose="02010609060101010101" pitchFamily="49" charset="-122"/>
                <a:ea typeface="黑体" panose="02010609060101010101" pitchFamily="49" charset="-122"/>
              </a:rPr>
              <a:t>留级的学生，在重复读的这个年级能享受资助吗？</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学前、义教原则上不会有留级学生。高中可能会</a:t>
            </a:r>
            <a:r>
              <a:rPr lang="zh-CN" altLang="en-US" sz="1600" b="1" dirty="0">
                <a:latin typeface="方正正中黑简体" panose="02000000000000000000" charset="-122"/>
                <a:ea typeface="方正正中黑简体" panose="02000000000000000000" charset="-122"/>
              </a:rPr>
              <a:t>有，在重复读的这个年级能享受</a:t>
            </a:r>
            <a:r>
              <a:rPr lang="zh-CN" altLang="en-US" sz="1600" b="1" dirty="0" smtClean="0">
                <a:latin typeface="方正正中黑简体" panose="02000000000000000000" charset="-122"/>
                <a:ea typeface="方正正中黑简体" panose="02000000000000000000" charset="-122"/>
              </a:rPr>
              <a:t>资助。</a:t>
            </a:r>
            <a:endParaRPr lang="en-US" altLang="zh-CN" sz="1600" b="1" dirty="0" smtClean="0">
              <a:latin typeface="方正正中黑简体" panose="02000000000000000000" charset="-122"/>
              <a:ea typeface="方正正中黑简体" panose="02000000000000000000" charset="-122"/>
            </a:endParaRPr>
          </a:p>
          <a:p>
            <a:pPr>
              <a:lnSpc>
                <a:spcPct val="150000"/>
              </a:lnSpc>
            </a:pPr>
            <a:endParaRPr lang="en-US" altLang="zh-CN"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10.</a:t>
            </a:r>
            <a:r>
              <a:rPr lang="zh-CN" altLang="en-US" sz="1600" b="1" dirty="0">
                <a:solidFill>
                  <a:srgbClr val="0D60AC"/>
                </a:solidFill>
                <a:latin typeface="黑体" panose="02010609060101010101" pitchFamily="49" charset="-122"/>
                <a:ea typeface="黑体" panose="02010609060101010101" pitchFamily="49" charset="-122"/>
              </a:rPr>
              <a:t>申请表上的盖章有什么要求吗？</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需由户籍所在地街道（镇）社区事务受理服务中心盖章。</a:t>
            </a:r>
            <a:endParaRPr lang="en-US" altLang="zh-CN" sz="1600" b="1" dirty="0" smtClean="0">
              <a:latin typeface="方正正中黑简体" panose="02000000000000000000" charset="-122"/>
              <a:ea typeface="方正正中黑简体" panose="02000000000000000000" charset="-122"/>
            </a:endParaRPr>
          </a:p>
          <a:p>
            <a:pPr>
              <a:lnSpc>
                <a:spcPct val="150000"/>
              </a:lnSpc>
            </a:pPr>
            <a:endParaRPr lang="en-US" altLang="zh-CN" sz="1600" b="1" dirty="0">
              <a:latin typeface="方正正中黑简体" panose="02000000000000000000" charset="-122"/>
              <a:ea typeface="方正正中黑简体" panose="02000000000000000000" charset="-122"/>
            </a:endParaRPr>
          </a:p>
          <a:p>
            <a:pPr>
              <a:lnSpc>
                <a:spcPct val="150000"/>
              </a:lnSpc>
            </a:pPr>
            <a:r>
              <a:rPr lang="en-US" altLang="zh-CN" sz="1600" b="1" dirty="0" smtClean="0">
                <a:solidFill>
                  <a:srgbClr val="0D60AC"/>
                </a:solidFill>
                <a:latin typeface="黑体" panose="02010609060101010101" pitchFamily="49" charset="-122"/>
                <a:ea typeface="黑体" panose="02010609060101010101" pitchFamily="49" charset="-122"/>
              </a:rPr>
              <a:t>11.</a:t>
            </a:r>
            <a:r>
              <a:rPr lang="zh-CN" altLang="en-US" sz="1600" b="1" dirty="0">
                <a:solidFill>
                  <a:srgbClr val="0D60AC"/>
                </a:solidFill>
                <a:latin typeface="黑体" panose="02010609060101010101" pitchFamily="49" charset="-122"/>
                <a:ea typeface="黑体" panose="02010609060101010101" pitchFamily="49" charset="-122"/>
              </a:rPr>
              <a:t>义教学段的学生没有残疾人证，只提供</a:t>
            </a:r>
            <a:r>
              <a:rPr lang="en-US" altLang="zh-CN" sz="1600" b="1" dirty="0">
                <a:solidFill>
                  <a:srgbClr val="0D60AC"/>
                </a:solidFill>
                <a:latin typeface="黑体" panose="02010609060101010101" pitchFamily="49" charset="-122"/>
                <a:ea typeface="黑体" panose="02010609060101010101" pitchFamily="49" charset="-122"/>
              </a:rPr>
              <a:t>《</a:t>
            </a:r>
            <a:r>
              <a:rPr lang="zh-CN" altLang="en-US" sz="1600" b="1" dirty="0">
                <a:solidFill>
                  <a:srgbClr val="0D60AC"/>
                </a:solidFill>
                <a:latin typeface="黑体" panose="02010609060101010101" pitchFamily="49" charset="-122"/>
                <a:ea typeface="黑体" panose="02010609060101010101" pitchFamily="49" charset="-122"/>
              </a:rPr>
              <a:t>阳光宝宝卡</a:t>
            </a:r>
            <a:r>
              <a:rPr lang="en-US" altLang="zh-CN" sz="1600" b="1" dirty="0">
                <a:solidFill>
                  <a:srgbClr val="0D60AC"/>
                </a:solidFill>
                <a:latin typeface="黑体" panose="02010609060101010101" pitchFamily="49" charset="-122"/>
                <a:ea typeface="黑体" panose="02010609060101010101" pitchFamily="49" charset="-122"/>
              </a:rPr>
              <a:t>》</a:t>
            </a:r>
            <a:r>
              <a:rPr lang="zh-CN" altLang="en-US" sz="1600" b="1" dirty="0">
                <a:solidFill>
                  <a:srgbClr val="0D60AC"/>
                </a:solidFill>
                <a:latin typeface="黑体" panose="02010609060101010101" pitchFamily="49" charset="-122"/>
                <a:ea typeface="黑体" panose="02010609060101010101" pitchFamily="49" charset="-122"/>
              </a:rPr>
              <a:t>能享受残疾人政策吗？</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en-US" altLang="zh-CN" sz="1600" b="1" dirty="0">
                <a:latin typeface="方正正中黑简体" panose="02000000000000000000" charset="-122"/>
                <a:ea typeface="方正正中黑简体" panose="02000000000000000000" charset="-122"/>
              </a:rPr>
              <a:t> </a:t>
            </a:r>
            <a:r>
              <a:rPr lang="en-US" altLang="zh-CN" sz="1600" b="1" dirty="0" smtClean="0">
                <a:latin typeface="方正正中黑简体" panose="02000000000000000000" charset="-122"/>
                <a:ea typeface="方正正中黑简体" panose="02000000000000000000" charset="-122"/>
              </a:rPr>
              <a:t>   </a:t>
            </a:r>
            <a:r>
              <a:rPr lang="zh-CN" altLang="en-US" sz="1600" b="1" dirty="0" smtClean="0">
                <a:latin typeface="方正正中黑简体" panose="02000000000000000000" charset="-122"/>
                <a:ea typeface="方正正中黑简体" panose="02000000000000000000" charset="-122"/>
              </a:rPr>
              <a:t>不能。在籍在读。</a:t>
            </a:r>
            <a:endParaRPr lang="en-US" altLang="zh-CN" sz="1600" b="1" dirty="0" smtClean="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671844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93821" y="717343"/>
            <a:ext cx="449518" cy="449518"/>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39" name="矩形 38"/>
          <p:cNvSpPr/>
          <p:nvPr/>
        </p:nvSpPr>
        <p:spPr>
          <a:xfrm>
            <a:off x="1034342" y="18479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0" name="矩形 39"/>
          <p:cNvSpPr/>
          <p:nvPr/>
        </p:nvSpPr>
        <p:spPr>
          <a:xfrm>
            <a:off x="934608" y="1109009"/>
            <a:ext cx="654713" cy="654713"/>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1" name="矩形 40"/>
          <p:cNvSpPr/>
          <p:nvPr/>
        </p:nvSpPr>
        <p:spPr>
          <a:xfrm>
            <a:off x="8558438" y="466228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2" name="矩形 41"/>
          <p:cNvSpPr/>
          <p:nvPr/>
        </p:nvSpPr>
        <p:spPr>
          <a:xfrm>
            <a:off x="8057192" y="418646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5" name="矩形 44"/>
          <p:cNvSpPr/>
          <p:nvPr/>
        </p:nvSpPr>
        <p:spPr>
          <a:xfrm>
            <a:off x="7531145" y="3603267"/>
            <a:ext cx="654713" cy="654713"/>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46" name="矩形 45"/>
          <p:cNvSpPr/>
          <p:nvPr/>
        </p:nvSpPr>
        <p:spPr>
          <a:xfrm>
            <a:off x="8668895" y="3794424"/>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2" name="文本框 1"/>
          <p:cNvSpPr txBox="1"/>
          <p:nvPr/>
        </p:nvSpPr>
        <p:spPr>
          <a:xfrm>
            <a:off x="2144962" y="2029744"/>
            <a:ext cx="4854076" cy="1106805"/>
          </a:xfrm>
          <a:prstGeom prst="rect">
            <a:avLst/>
          </a:prstGeom>
          <a:noFill/>
        </p:spPr>
        <p:txBody>
          <a:bodyPr wrap="square" rtlCol="0">
            <a:spAutoFit/>
          </a:bodyPr>
          <a:lstStyle/>
          <a:p>
            <a:pPr algn="ctr"/>
            <a:r>
              <a:rPr lang="zh-CN" altLang="en-US" sz="6600" dirty="0" smtClean="0">
                <a:solidFill>
                  <a:schemeClr val="tx1">
                    <a:lumMod val="85000"/>
                    <a:lumOff val="15000"/>
                  </a:schemeClr>
                </a:solidFill>
                <a:latin typeface="方正正中黑简体" panose="02000000000000000000" charset="-122"/>
                <a:ea typeface="方正正中黑简体" panose="02000000000000000000" charset="-122"/>
              </a:rPr>
              <a:t>谢谢！</a:t>
            </a:r>
            <a:endParaRPr lang="en-US" sz="6600" dirty="0">
              <a:solidFill>
                <a:schemeClr val="tx1">
                  <a:lumMod val="85000"/>
                  <a:lumOff val="15000"/>
                </a:schemeClr>
              </a:solidFill>
              <a:latin typeface="方正正中黑简体" panose="02000000000000000000" charset="-122"/>
              <a:ea typeface="方正正中黑简体" panose="02000000000000000000"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2795134" cy="600075"/>
            <a:chOff x="776" y="478"/>
            <a:chExt cx="4402"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3199" cy="727"/>
            </a:xfrm>
            <a:prstGeom prst="rect">
              <a:avLst/>
            </a:prstGeom>
            <a:noFill/>
          </p:spPr>
          <p:txBody>
            <a:bodyPr wrap="non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一、总体情况</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241539" y="1024677"/>
            <a:ext cx="8715027" cy="3416320"/>
          </a:xfrm>
          <a:prstGeom prst="rect">
            <a:avLst/>
          </a:prstGeom>
          <a:noFill/>
        </p:spPr>
        <p:txBody>
          <a:bodyPr wrap="square" rtlCol="0">
            <a:spAutoFit/>
          </a:bodyPr>
          <a:lstStyle/>
          <a:p>
            <a:pPr>
              <a:lnSpc>
                <a:spcPct val="150000"/>
              </a:lnSpc>
            </a:pPr>
            <a:r>
              <a:rPr lang="zh-CN" altLang="en-US" sz="1600" b="1" dirty="0" smtClean="0">
                <a:latin typeface="方正正中黑简体" panose="02000000000000000000" charset="-122"/>
                <a:ea typeface="方正正中黑简体" panose="02000000000000000000" charset="-122"/>
              </a:rPr>
              <a:t>文件依据：</a:t>
            </a:r>
            <a:endParaRPr lang="en-US" altLang="zh-CN" sz="1600" b="1" dirty="0" smtClean="0">
              <a:latin typeface="方正正中黑简体" panose="02000000000000000000" charset="-122"/>
              <a:ea typeface="方正正中黑简体" panose="02000000000000000000" charset="-122"/>
            </a:endParaRPr>
          </a:p>
          <a:p>
            <a:pPr marL="342900" indent="-342900">
              <a:lnSpc>
                <a:spcPct val="150000"/>
              </a:lnSpc>
              <a:buAutoNum type="arabicPeriod"/>
            </a:pP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财政部 教育部 人力资源社会保障部 退役军人部 中央军委国防动员部关于印发学生资助资金管理办法的通知</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a:t>
            </a:r>
            <a:r>
              <a:rPr lang="zh-CN" altLang="en-US" sz="1600" b="1" dirty="0">
                <a:solidFill>
                  <a:srgbClr val="FF0000"/>
                </a:solidFill>
                <a:latin typeface="方正正中黑简体" panose="02000000000000000000" charset="-122"/>
                <a:ea typeface="方正正中黑简体" panose="02000000000000000000" charset="-122"/>
              </a:rPr>
              <a:t>财科教</a:t>
            </a:r>
            <a:r>
              <a:rPr lang="en-US" altLang="zh-CN" sz="1600" b="1" dirty="0">
                <a:solidFill>
                  <a:srgbClr val="FF0000"/>
                </a:solidFill>
                <a:latin typeface="方正正中黑简体" panose="02000000000000000000" charset="-122"/>
                <a:ea typeface="方正正中黑简体" panose="02000000000000000000" charset="-122"/>
              </a:rPr>
              <a:t>〔</a:t>
            </a:r>
            <a:r>
              <a:rPr lang="en-US" altLang="zh-CN" sz="1600" b="1" dirty="0" smtClean="0">
                <a:solidFill>
                  <a:srgbClr val="FF0000"/>
                </a:solidFill>
                <a:latin typeface="方正正中黑简体" panose="02000000000000000000" charset="-122"/>
                <a:ea typeface="方正正中黑简体" panose="02000000000000000000" charset="-122"/>
              </a:rPr>
              <a:t>2021〕310</a:t>
            </a:r>
            <a:r>
              <a:rPr lang="zh-CN" altLang="en-US" sz="1600" b="1" dirty="0" smtClean="0">
                <a:solidFill>
                  <a:srgbClr val="FF0000"/>
                </a:solidFill>
                <a:latin typeface="方正正中黑简体" panose="02000000000000000000" charset="-122"/>
                <a:ea typeface="方正正中黑简体" panose="02000000000000000000" charset="-122"/>
              </a:rPr>
              <a:t>号</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marL="342900" indent="-342900">
              <a:lnSpc>
                <a:spcPct val="150000"/>
              </a:lnSpc>
              <a:buFontTx/>
              <a:buAutoNum type="arabicPeriod"/>
            </a:pPr>
            <a:r>
              <a:rPr lang="en-US" altLang="zh-CN" sz="1600" b="1" dirty="0">
                <a:latin typeface="方正正中黑简体" panose="02000000000000000000" charset="-122"/>
                <a:ea typeface="方正正中黑简体" panose="02000000000000000000" charset="-122"/>
                <a:sym typeface="+mn-lt"/>
              </a:rPr>
              <a:t>《</a:t>
            </a:r>
            <a:r>
              <a:rPr lang="zh-CN" altLang="en-US" sz="1600" b="1" dirty="0">
                <a:latin typeface="方正正中黑简体" panose="02000000000000000000" charset="-122"/>
                <a:ea typeface="方正正中黑简体" panose="02000000000000000000" charset="-122"/>
                <a:sym typeface="+mn-lt"/>
              </a:rPr>
              <a:t>上海市中小学幼儿园学生资助资金管理实施办法</a:t>
            </a:r>
            <a:r>
              <a:rPr lang="en-US" altLang="zh-CN" sz="1600" b="1" dirty="0" smtClean="0">
                <a:latin typeface="方正正中黑简体" panose="02000000000000000000" charset="-122"/>
                <a:ea typeface="方正正中黑简体" panose="02000000000000000000" charset="-122"/>
                <a:sym typeface="+mn-lt"/>
              </a:rPr>
              <a:t>》</a:t>
            </a:r>
            <a:r>
              <a:rPr lang="zh-CN" altLang="en-US" sz="1600" b="1" dirty="0">
                <a:latin typeface="方正正中黑简体" panose="02000000000000000000" charset="-122"/>
                <a:ea typeface="方正正中黑简体" panose="02000000000000000000" charset="-122"/>
              </a:rPr>
              <a:t>（</a:t>
            </a:r>
            <a:r>
              <a:rPr lang="zh-CN" altLang="en-US" sz="1600" b="1" dirty="0">
                <a:solidFill>
                  <a:srgbClr val="FF0000"/>
                </a:solidFill>
                <a:latin typeface="方正正中黑简体" panose="02000000000000000000" charset="-122"/>
                <a:ea typeface="方正正中黑简体" panose="02000000000000000000" charset="-122"/>
              </a:rPr>
              <a:t>沪教委规</a:t>
            </a:r>
            <a:r>
              <a:rPr lang="en-US" altLang="zh-CN" sz="1600" b="1" dirty="0">
                <a:solidFill>
                  <a:srgbClr val="FF0000"/>
                </a:solidFill>
                <a:latin typeface="方正正中黑简体" panose="02000000000000000000" charset="-122"/>
                <a:ea typeface="方正正中黑简体" panose="02000000000000000000" charset="-122"/>
              </a:rPr>
              <a:t>〔</a:t>
            </a:r>
            <a:r>
              <a:rPr lang="en-US" altLang="zh-CN" sz="1600" b="1" dirty="0" smtClean="0">
                <a:solidFill>
                  <a:srgbClr val="FF0000"/>
                </a:solidFill>
                <a:latin typeface="方正正中黑简体" panose="02000000000000000000" charset="-122"/>
                <a:ea typeface="方正正中黑简体" panose="02000000000000000000" charset="-122"/>
              </a:rPr>
              <a:t>2022〕8</a:t>
            </a:r>
            <a:r>
              <a:rPr lang="zh-CN" altLang="en-US" sz="1600" b="1" dirty="0" smtClean="0">
                <a:solidFill>
                  <a:srgbClr val="FF0000"/>
                </a:solidFill>
                <a:latin typeface="方正正中黑简体" panose="02000000000000000000" charset="-122"/>
                <a:ea typeface="方正正中黑简体" panose="02000000000000000000" charset="-122"/>
              </a:rPr>
              <a:t>号</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marL="342900" indent="-342900">
              <a:lnSpc>
                <a:spcPct val="150000"/>
              </a:lnSpc>
              <a:buAutoNum type="arabicPeriod"/>
            </a:pP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教育部等六部门关于做好家庭经济困难学生认定工作的指导意见</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a:t>
            </a:r>
            <a:r>
              <a:rPr lang="zh-CN" altLang="en-US" sz="1600" b="1" dirty="0">
                <a:solidFill>
                  <a:srgbClr val="FF0000"/>
                </a:solidFill>
                <a:latin typeface="方正正中黑简体" panose="02000000000000000000" charset="-122"/>
                <a:ea typeface="方正正中黑简体" panose="02000000000000000000" charset="-122"/>
              </a:rPr>
              <a:t>教财</a:t>
            </a:r>
            <a:r>
              <a:rPr lang="en-US" altLang="zh-CN" sz="1600" b="1" dirty="0">
                <a:solidFill>
                  <a:srgbClr val="FF0000"/>
                </a:solidFill>
                <a:latin typeface="方正正中黑简体" panose="02000000000000000000" charset="-122"/>
                <a:ea typeface="方正正中黑简体" panose="02000000000000000000" charset="-122"/>
              </a:rPr>
              <a:t>〔2018〕16</a:t>
            </a:r>
            <a:r>
              <a:rPr lang="zh-CN" altLang="en-US" sz="1600" b="1" dirty="0">
                <a:solidFill>
                  <a:srgbClr val="FF0000"/>
                </a:solidFill>
                <a:latin typeface="方正正中黑简体" panose="02000000000000000000" charset="-122"/>
                <a:ea typeface="方正正中黑简体" panose="02000000000000000000" charset="-122"/>
              </a:rPr>
              <a:t>号</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a:p>
            <a:pPr marL="342900" indent="-342900">
              <a:lnSpc>
                <a:spcPct val="150000"/>
              </a:lnSpc>
              <a:buFontTx/>
              <a:buAutoNum type="arabicPeriod"/>
            </a:pP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上海市教育委员会等四部门关于印发</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上海市家庭经济困难学生认定工作实施意见</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的通知</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a:t>
            </a:r>
            <a:r>
              <a:rPr lang="zh-CN" altLang="en-US" sz="1600" b="1" dirty="0">
                <a:solidFill>
                  <a:srgbClr val="FF0000"/>
                </a:solidFill>
                <a:latin typeface="方正正中黑简体" panose="02000000000000000000" charset="-122"/>
                <a:ea typeface="方正正中黑简体" panose="02000000000000000000" charset="-122"/>
              </a:rPr>
              <a:t>沪教委规</a:t>
            </a:r>
            <a:r>
              <a:rPr lang="en-US" altLang="zh-CN" sz="1600" b="1" dirty="0">
                <a:solidFill>
                  <a:srgbClr val="FF0000"/>
                </a:solidFill>
                <a:latin typeface="方正正中黑简体" panose="02000000000000000000" charset="-122"/>
                <a:ea typeface="方正正中黑简体" panose="02000000000000000000" charset="-122"/>
              </a:rPr>
              <a:t>〔2019〕7</a:t>
            </a:r>
            <a:r>
              <a:rPr lang="zh-CN" altLang="en-US" sz="1600" b="1" dirty="0">
                <a:solidFill>
                  <a:srgbClr val="FF0000"/>
                </a:solidFill>
                <a:latin typeface="方正正中黑简体" panose="02000000000000000000" charset="-122"/>
                <a:ea typeface="方正正中黑简体" panose="02000000000000000000" charset="-122"/>
              </a:rPr>
              <a:t>号</a:t>
            </a:r>
            <a:r>
              <a:rPr lang="zh-CN" altLang="en-US" sz="1600" b="1" dirty="0">
                <a:latin typeface="方正正中黑简体" panose="02000000000000000000" charset="-122"/>
                <a:ea typeface="方正正中黑简体" panose="02000000000000000000" charset="-122"/>
              </a:rPr>
              <a:t>）</a:t>
            </a:r>
          </a:p>
          <a:p>
            <a:pPr marL="342900" indent="-342900">
              <a:lnSpc>
                <a:spcPct val="150000"/>
              </a:lnSpc>
              <a:buAutoNum type="arabicPeriod"/>
            </a:pPr>
            <a:r>
              <a:rPr lang="en-US" altLang="zh-CN"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上海市人民政府印发关于本市贯彻</a:t>
            </a:r>
            <a:r>
              <a:rPr lang="en-US" altLang="zh-CN" sz="1600" b="1" dirty="0">
                <a:latin typeface="方正正中黑简体" panose="02000000000000000000" charset="-122"/>
                <a:ea typeface="方正正中黑简体" panose="02000000000000000000" charset="-122"/>
              </a:rPr>
              <a:t>&lt;</a:t>
            </a:r>
            <a:r>
              <a:rPr lang="zh-CN" altLang="en-US" sz="1600" b="1" dirty="0">
                <a:latin typeface="方正正中黑简体" panose="02000000000000000000" charset="-122"/>
                <a:ea typeface="方正正中黑简体" panose="02000000000000000000" charset="-122"/>
              </a:rPr>
              <a:t>社会救助暂行办法</a:t>
            </a:r>
            <a:r>
              <a:rPr lang="en-US" altLang="zh-CN" sz="1600" b="1" dirty="0">
                <a:latin typeface="方正正中黑简体" panose="02000000000000000000" charset="-122"/>
                <a:ea typeface="方正正中黑简体" panose="02000000000000000000" charset="-122"/>
              </a:rPr>
              <a:t>&gt;</a:t>
            </a:r>
            <a:r>
              <a:rPr lang="zh-CN" altLang="en-US" sz="1600" b="1" dirty="0">
                <a:latin typeface="方正正中黑简体" panose="02000000000000000000" charset="-122"/>
                <a:ea typeface="方正正中黑简体" panose="02000000000000000000" charset="-122"/>
              </a:rPr>
              <a:t>实施意见</a:t>
            </a:r>
            <a:r>
              <a:rPr lang="en-US" altLang="zh-CN" sz="1600" b="1" dirty="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a:t>
            </a:r>
            <a:r>
              <a:rPr lang="zh-CN" altLang="en-US" sz="1600" b="1" dirty="0">
                <a:solidFill>
                  <a:srgbClr val="FF0000"/>
                </a:solidFill>
                <a:latin typeface="方正正中黑简体" panose="02000000000000000000" charset="-122"/>
                <a:ea typeface="方正正中黑简体" panose="02000000000000000000" charset="-122"/>
              </a:rPr>
              <a:t>沪府发</a:t>
            </a:r>
            <a:r>
              <a:rPr lang="en-US" altLang="zh-CN" sz="1600" b="1" dirty="0">
                <a:solidFill>
                  <a:srgbClr val="FF0000"/>
                </a:solidFill>
                <a:latin typeface="方正正中黑简体" panose="02000000000000000000" charset="-122"/>
                <a:ea typeface="方正正中黑简体" panose="02000000000000000000" charset="-122"/>
              </a:rPr>
              <a:t>〔2014〕60</a:t>
            </a:r>
            <a:r>
              <a:rPr lang="zh-CN" altLang="en-US" sz="1600" b="1" dirty="0">
                <a:latin typeface="方正正中黑简体" panose="02000000000000000000" charset="-122"/>
                <a:ea typeface="方正正中黑简体" panose="02000000000000000000" charset="-122"/>
              </a:rPr>
              <a:t>号</a:t>
            </a:r>
            <a:r>
              <a:rPr lang="zh-CN" altLang="en-US" sz="1600" b="1" dirty="0" smtClean="0">
                <a:latin typeface="方正正中黑简体" panose="02000000000000000000" charset="-122"/>
                <a:ea typeface="方正正中黑简体" panose="02000000000000000000" charset="-122"/>
              </a:rPr>
              <a:t>）</a:t>
            </a:r>
            <a:endParaRPr lang="en-US" altLang="zh-CN" sz="1600" b="1" dirty="0" smtClean="0">
              <a:latin typeface="方正正中黑简体" panose="02000000000000000000" charset="-122"/>
              <a:ea typeface="方正正中黑简体" panose="020000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p:nvPr/>
        </p:nvSpPr>
        <p:spPr>
          <a:xfrm>
            <a:off x="6400154" y="3483293"/>
            <a:ext cx="1686463" cy="2846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endParaRPr lang="zh-CN" altLang="en-US" sz="1050" b="1" dirty="0">
              <a:latin typeface="方正正中黑简体" panose="02000000000000000000" charset="-122"/>
              <a:ea typeface="方正正中黑简体" panose="02000000000000000000" charset="-122"/>
              <a:sym typeface="+mn-ea"/>
            </a:endParaRPr>
          </a:p>
        </p:txBody>
      </p:sp>
      <p:grpSp>
        <p:nvGrpSpPr>
          <p:cNvPr id="10" name="组合 9"/>
          <p:cNvGrpSpPr/>
          <p:nvPr/>
        </p:nvGrpSpPr>
        <p:grpSpPr>
          <a:xfrm>
            <a:off x="793261" y="1553990"/>
            <a:ext cx="2027578" cy="2241078"/>
            <a:chOff x="793261" y="1553990"/>
            <a:chExt cx="2027578" cy="2241078"/>
          </a:xfrm>
        </p:grpSpPr>
        <p:grpSp>
          <p:nvGrpSpPr>
            <p:cNvPr id="7" name="组合 6"/>
            <p:cNvGrpSpPr/>
            <p:nvPr/>
          </p:nvGrpSpPr>
          <p:grpSpPr>
            <a:xfrm>
              <a:off x="1669859" y="2289377"/>
              <a:ext cx="666783" cy="666783"/>
              <a:chOff x="1383055" y="2289378"/>
              <a:chExt cx="666783" cy="666783"/>
            </a:xfrm>
          </p:grpSpPr>
          <p:sp>
            <p:nvSpPr>
              <p:cNvPr id="25" name="矩形: 圆角 1"/>
              <p:cNvSpPr/>
              <p:nvPr/>
            </p:nvSpPr>
            <p:spPr>
              <a:xfrm rot="2700000">
                <a:off x="1383055" y="2289378"/>
                <a:ext cx="666783" cy="666783"/>
              </a:xfrm>
              <a:prstGeom prst="roundRect">
                <a:avLst/>
              </a:prstGeom>
              <a:gradFill flip="none" rotWithShape="1">
                <a:gsLst>
                  <a:gs pos="0">
                    <a:schemeClr val="accent1"/>
                  </a:gs>
                  <a:gs pos="100000">
                    <a:schemeClr val="accent1">
                      <a:lumMod val="75000"/>
                    </a:schemeClr>
                  </a:gs>
                </a:gsLst>
                <a:lin ang="18900000" scaled="1"/>
                <a:tileRect/>
              </a:gradFill>
              <a:ln w="57150">
                <a:gradFill flip="none" rotWithShape="1">
                  <a:gsLst>
                    <a:gs pos="0">
                      <a:schemeClr val="accent1">
                        <a:lumMod val="72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31" name="椭圆 6"/>
              <p:cNvSpPr/>
              <p:nvPr/>
            </p:nvSpPr>
            <p:spPr>
              <a:xfrm>
                <a:off x="1575852" y="2464676"/>
                <a:ext cx="308690" cy="338478"/>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grpSp>
          <p:nvGrpSpPr>
            <p:cNvPr id="36" name="组合 35"/>
            <p:cNvGrpSpPr/>
            <p:nvPr/>
          </p:nvGrpSpPr>
          <p:grpSpPr>
            <a:xfrm>
              <a:off x="793261" y="3094258"/>
              <a:ext cx="2027578" cy="700810"/>
              <a:chOff x="8030484" y="1725490"/>
              <a:chExt cx="1353750" cy="541174"/>
            </a:xfrm>
          </p:grpSpPr>
          <p:sp>
            <p:nvSpPr>
              <p:cNvPr id="37" name="文本框 36"/>
              <p:cNvSpPr txBox="1"/>
              <p:nvPr/>
            </p:nvSpPr>
            <p:spPr>
              <a:xfrm>
                <a:off x="8030486" y="2046869"/>
                <a:ext cx="1353748" cy="2197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endParaRPr lang="zh-CN" altLang="en-US" sz="1050" b="1" dirty="0">
                  <a:latin typeface="方正正中黑简体" panose="02000000000000000000" charset="-122"/>
                  <a:ea typeface="方正正中黑简体" panose="02000000000000000000" charset="-122"/>
                  <a:sym typeface="+mn-ea"/>
                </a:endParaRPr>
              </a:p>
            </p:txBody>
          </p:sp>
          <p:sp>
            <p:nvSpPr>
              <p:cNvPr id="38" name="文本框 37"/>
              <p:cNvSpPr txBox="1"/>
              <p:nvPr/>
            </p:nvSpPr>
            <p:spPr>
              <a:xfrm>
                <a:off x="8030484" y="1725490"/>
                <a:ext cx="1251126" cy="2614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方正正中黑简体" panose="02000000000000000000" charset="-122"/>
                    <a:ea typeface="方正正中黑简体" panose="02000000000000000000" charset="-122"/>
                    <a:cs typeface="+mn-cs"/>
                  </a:rPr>
                  <a:t>              </a:t>
                </a:r>
                <a:r>
                  <a:rPr kumimoji="0" lang="zh-CN" altLang="en-US" sz="1600" b="1" i="0" u="none" strike="noStrike" kern="0" cap="none" spc="0" normalizeH="0" baseline="0" noProof="0" dirty="0" smtClean="0">
                    <a:ln>
                      <a:noFill/>
                    </a:ln>
                    <a:effectLst/>
                    <a:uLnTx/>
                    <a:uFillTx/>
                    <a:latin typeface="方正正中黑简体" panose="02000000000000000000" charset="-122"/>
                    <a:ea typeface="方正正中黑简体" panose="02000000000000000000" charset="-122"/>
                    <a:cs typeface="+mn-cs"/>
                  </a:rPr>
                  <a:t>    学前</a:t>
                </a:r>
                <a:endParaRPr kumimoji="0" lang="zh-CN" altLang="en-US" sz="1600" b="1" i="0" u="none" strike="noStrike" kern="0" cap="none" spc="0" normalizeH="0" baseline="0" noProof="0" dirty="0">
                  <a:ln>
                    <a:noFill/>
                  </a:ln>
                  <a:effectLst/>
                  <a:uLnTx/>
                  <a:uFillTx/>
                  <a:latin typeface="方正正中黑简体" panose="02000000000000000000" charset="-122"/>
                  <a:ea typeface="方正正中黑简体" panose="02000000000000000000" charset="-122"/>
                  <a:cs typeface="+mn-cs"/>
                </a:endParaRPr>
              </a:p>
            </p:txBody>
          </p:sp>
        </p:grpSp>
        <p:sp>
          <p:nvSpPr>
            <p:cNvPr id="48" name="文本框 47"/>
            <p:cNvSpPr txBox="1"/>
            <p:nvPr/>
          </p:nvSpPr>
          <p:spPr>
            <a:xfrm>
              <a:off x="1669859" y="1553990"/>
              <a:ext cx="697230" cy="598805"/>
            </a:xfrm>
            <a:prstGeom prst="rect">
              <a:avLst/>
            </a:prstGeom>
            <a:noFill/>
          </p:spPr>
          <p:txBody>
            <a:bodyPr wrap="none" rtlCol="0">
              <a:spAutoFit/>
            </a:bodyPr>
            <a:lstStyle/>
            <a:p>
              <a:pPr algn="ctr"/>
              <a:r>
                <a:rPr lang="en-US" altLang="zh-CN" sz="3300" dirty="0">
                  <a:gradFill>
                    <a:gsLst>
                      <a:gs pos="0">
                        <a:schemeClr val="accent1"/>
                      </a:gs>
                      <a:gs pos="100000">
                        <a:schemeClr val="accent1">
                          <a:lumMod val="50000"/>
                        </a:schemeClr>
                      </a:gs>
                    </a:gsLst>
                    <a:lin ang="5400000" scaled="1"/>
                  </a:gradFill>
                  <a:latin typeface="方正正中黑简体" panose="02000000000000000000" charset="-122"/>
                  <a:ea typeface="方正正中黑简体" panose="02000000000000000000" charset="-122"/>
                </a:rPr>
                <a:t>01</a:t>
              </a:r>
            </a:p>
          </p:txBody>
        </p:sp>
      </p:grpSp>
      <p:grpSp>
        <p:nvGrpSpPr>
          <p:cNvPr id="11" name="组合 10"/>
          <p:cNvGrpSpPr/>
          <p:nvPr/>
        </p:nvGrpSpPr>
        <p:grpSpPr>
          <a:xfrm>
            <a:off x="3515318" y="1563295"/>
            <a:ext cx="1697305" cy="2196661"/>
            <a:chOff x="2874695" y="1553990"/>
            <a:chExt cx="1697305" cy="2196661"/>
          </a:xfrm>
        </p:grpSpPr>
        <p:sp>
          <p:nvSpPr>
            <p:cNvPr id="26" name="矩形: 圆角 2"/>
            <p:cNvSpPr/>
            <p:nvPr/>
          </p:nvSpPr>
          <p:spPr>
            <a:xfrm rot="2700000">
              <a:off x="3384536" y="2289378"/>
              <a:ext cx="666783" cy="666783"/>
            </a:xfrm>
            <a:prstGeom prst="roundRect">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33" name="椭圆 7"/>
            <p:cNvSpPr/>
            <p:nvPr/>
          </p:nvSpPr>
          <p:spPr>
            <a:xfrm>
              <a:off x="3548688" y="2456831"/>
              <a:ext cx="338478" cy="331878"/>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nvGrpSpPr>
            <p:cNvPr id="39" name="组合 38"/>
            <p:cNvGrpSpPr/>
            <p:nvPr/>
          </p:nvGrpSpPr>
          <p:grpSpPr>
            <a:xfrm>
              <a:off x="2874695" y="3127466"/>
              <a:ext cx="1697305" cy="623185"/>
              <a:chOff x="8030484" y="1725490"/>
              <a:chExt cx="1362451" cy="533066"/>
            </a:xfrm>
          </p:grpSpPr>
          <p:sp>
            <p:nvSpPr>
              <p:cNvPr id="40" name="文本框 39"/>
              <p:cNvSpPr txBox="1"/>
              <p:nvPr/>
            </p:nvSpPr>
            <p:spPr>
              <a:xfrm>
                <a:off x="8039187" y="2015086"/>
                <a:ext cx="1353748" cy="24347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endParaRPr lang="zh-CN" altLang="en-US" sz="1050" b="1" dirty="0">
                  <a:latin typeface="方正正中黑简体" panose="02000000000000000000" charset="-122"/>
                  <a:ea typeface="方正正中黑简体" panose="02000000000000000000" charset="-122"/>
                  <a:sym typeface="+mn-ea"/>
                </a:endParaRPr>
              </a:p>
            </p:txBody>
          </p:sp>
          <p:sp>
            <p:nvSpPr>
              <p:cNvPr id="41" name="文本框 40"/>
              <p:cNvSpPr txBox="1"/>
              <p:nvPr/>
            </p:nvSpPr>
            <p:spPr>
              <a:xfrm>
                <a:off x="8030484" y="1725490"/>
                <a:ext cx="1251126" cy="289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方正正中黑简体" panose="02000000000000000000" charset="-122"/>
                    <a:ea typeface="方正正中黑简体" panose="02000000000000000000" charset="-122"/>
                    <a:cs typeface="+mn-cs"/>
                  </a:rPr>
                  <a:t>           义教</a:t>
                </a:r>
                <a:endParaRPr kumimoji="0" lang="zh-CN" altLang="en-US" sz="1600" b="1" i="0" u="none" strike="noStrike" kern="0" cap="none" spc="0" normalizeH="0" baseline="0" noProof="0" dirty="0">
                  <a:ln>
                    <a:noFill/>
                  </a:ln>
                  <a:effectLst/>
                  <a:uLnTx/>
                  <a:uFillTx/>
                  <a:latin typeface="方正正中黑简体" panose="02000000000000000000" charset="-122"/>
                  <a:ea typeface="方正正中黑简体" panose="02000000000000000000" charset="-122"/>
                  <a:cs typeface="+mn-cs"/>
                </a:endParaRPr>
              </a:p>
            </p:txBody>
          </p:sp>
        </p:grpSp>
        <p:sp>
          <p:nvSpPr>
            <p:cNvPr id="49" name="文本框 48"/>
            <p:cNvSpPr txBox="1"/>
            <p:nvPr/>
          </p:nvSpPr>
          <p:spPr>
            <a:xfrm>
              <a:off x="3340417" y="1553990"/>
              <a:ext cx="765810" cy="598805"/>
            </a:xfrm>
            <a:prstGeom prst="rect">
              <a:avLst/>
            </a:prstGeom>
            <a:noFill/>
          </p:spPr>
          <p:txBody>
            <a:bodyPr wrap="none" rtlCol="0">
              <a:spAutoFit/>
            </a:bodyPr>
            <a:lstStyle/>
            <a:p>
              <a:pPr algn="ctr"/>
              <a:r>
                <a:rPr lang="en-US" altLang="zh-CN" sz="3300" dirty="0">
                  <a:gradFill>
                    <a:gsLst>
                      <a:gs pos="0">
                        <a:schemeClr val="tx1">
                          <a:lumMod val="95000"/>
                          <a:lumOff val="5000"/>
                        </a:schemeClr>
                      </a:gs>
                      <a:gs pos="100000">
                        <a:schemeClr val="tx1">
                          <a:lumMod val="85000"/>
                          <a:lumOff val="15000"/>
                        </a:schemeClr>
                      </a:gs>
                    </a:gsLst>
                    <a:lin ang="5400000" scaled="1"/>
                  </a:gradFill>
                  <a:latin typeface="方正正中黑简体" panose="02000000000000000000" charset="-122"/>
                  <a:ea typeface="方正正中黑简体" panose="02000000000000000000" charset="-122"/>
                </a:rPr>
                <a:t>02</a:t>
              </a:r>
            </a:p>
          </p:txBody>
        </p:sp>
      </p:grpSp>
      <p:grpSp>
        <p:nvGrpSpPr>
          <p:cNvPr id="12" name="组合 11"/>
          <p:cNvGrpSpPr/>
          <p:nvPr/>
        </p:nvGrpSpPr>
        <p:grpSpPr>
          <a:xfrm>
            <a:off x="5801623" y="1505860"/>
            <a:ext cx="1686463" cy="2233816"/>
            <a:chOff x="4594278" y="1553990"/>
            <a:chExt cx="1686463" cy="2233816"/>
          </a:xfrm>
        </p:grpSpPr>
        <p:sp>
          <p:nvSpPr>
            <p:cNvPr id="27" name="矩形: 圆角 3"/>
            <p:cNvSpPr/>
            <p:nvPr/>
          </p:nvSpPr>
          <p:spPr>
            <a:xfrm rot="2700000">
              <a:off x="5068876" y="2289378"/>
              <a:ext cx="666783" cy="666783"/>
            </a:xfrm>
            <a:prstGeom prst="roundRect">
              <a:avLst/>
            </a:prstGeom>
            <a:gradFill flip="none" rotWithShape="1">
              <a:gsLst>
                <a:gs pos="0">
                  <a:schemeClr val="accent1"/>
                </a:gs>
                <a:gs pos="100000">
                  <a:schemeClr val="accent1">
                    <a:lumMod val="75000"/>
                  </a:schemeClr>
                </a:gs>
              </a:gsLst>
              <a:lin ang="18900000" scaled="1"/>
              <a:tileRect/>
            </a:gradFill>
            <a:ln w="57150">
              <a:gradFill flip="none" rotWithShape="1">
                <a:gsLst>
                  <a:gs pos="0">
                    <a:schemeClr val="accent1">
                      <a:lumMod val="72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34" name="椭圆 8"/>
            <p:cNvSpPr/>
            <p:nvPr/>
          </p:nvSpPr>
          <p:spPr>
            <a:xfrm>
              <a:off x="5238493" y="2453531"/>
              <a:ext cx="327548" cy="338478"/>
            </a:xfrm>
            <a:custGeom>
              <a:avLst/>
              <a:gdLst>
                <a:gd name="connsiteX0" fmla="*/ 201045 w 587108"/>
                <a:gd name="connsiteY0" fmla="*/ 374989 h 606698"/>
                <a:gd name="connsiteX1" fmla="*/ 401729 w 587108"/>
                <a:gd name="connsiteY1" fmla="*/ 374989 h 606698"/>
                <a:gd name="connsiteX2" fmla="*/ 432462 w 587108"/>
                <a:gd name="connsiteY2" fmla="*/ 405650 h 606698"/>
                <a:gd name="connsiteX3" fmla="*/ 401729 w 587108"/>
                <a:gd name="connsiteY3" fmla="*/ 436310 h 606698"/>
                <a:gd name="connsiteX4" fmla="*/ 201045 w 587108"/>
                <a:gd name="connsiteY4" fmla="*/ 436310 h 606698"/>
                <a:gd name="connsiteX5" fmla="*/ 170312 w 587108"/>
                <a:gd name="connsiteY5" fmla="*/ 405650 h 606698"/>
                <a:gd name="connsiteX6" fmla="*/ 201045 w 587108"/>
                <a:gd name="connsiteY6" fmla="*/ 374989 h 606698"/>
                <a:gd name="connsiteX7" fmla="*/ 201041 w 587108"/>
                <a:gd name="connsiteY7" fmla="*/ 247195 h 606698"/>
                <a:gd name="connsiteX8" fmla="*/ 539054 w 587108"/>
                <a:gd name="connsiteY8" fmla="*/ 247195 h 606698"/>
                <a:gd name="connsiteX9" fmla="*/ 569783 w 587108"/>
                <a:gd name="connsiteY9" fmla="*/ 277856 h 606698"/>
                <a:gd name="connsiteX10" fmla="*/ 539054 w 587108"/>
                <a:gd name="connsiteY10" fmla="*/ 308516 h 606698"/>
                <a:gd name="connsiteX11" fmla="*/ 201041 w 587108"/>
                <a:gd name="connsiteY11" fmla="*/ 308516 h 606698"/>
                <a:gd name="connsiteX12" fmla="*/ 170312 w 587108"/>
                <a:gd name="connsiteY12" fmla="*/ 277856 h 606698"/>
                <a:gd name="connsiteX13" fmla="*/ 201041 w 587108"/>
                <a:gd name="connsiteY13" fmla="*/ 247195 h 606698"/>
                <a:gd name="connsiteX14" fmla="*/ 201045 w 587108"/>
                <a:gd name="connsiteY14" fmla="*/ 119189 h 606698"/>
                <a:gd name="connsiteX15" fmla="*/ 356709 w 587108"/>
                <a:gd name="connsiteY15" fmla="*/ 119189 h 606698"/>
                <a:gd name="connsiteX16" fmla="*/ 387442 w 587108"/>
                <a:gd name="connsiteY16" fmla="*/ 149885 h 606698"/>
                <a:gd name="connsiteX17" fmla="*/ 356709 w 587108"/>
                <a:gd name="connsiteY17" fmla="*/ 180581 h 606698"/>
                <a:gd name="connsiteX18" fmla="*/ 201045 w 587108"/>
                <a:gd name="connsiteY18" fmla="*/ 180581 h 606698"/>
                <a:gd name="connsiteX19" fmla="*/ 170312 w 587108"/>
                <a:gd name="connsiteY19" fmla="*/ 149885 h 606698"/>
                <a:gd name="connsiteX20" fmla="*/ 201045 w 587108"/>
                <a:gd name="connsiteY20" fmla="*/ 119189 h 606698"/>
                <a:gd name="connsiteX21" fmla="*/ 87274 w 587108"/>
                <a:gd name="connsiteY21" fmla="*/ 0 h 606698"/>
                <a:gd name="connsiteX22" fmla="*/ 109016 w 587108"/>
                <a:gd name="connsiteY22" fmla="*/ 9089 h 606698"/>
                <a:gd name="connsiteX23" fmla="*/ 165407 w 587108"/>
                <a:gd name="connsiteY23" fmla="*/ 65391 h 606698"/>
                <a:gd name="connsiteX24" fmla="*/ 165407 w 587108"/>
                <a:gd name="connsiteY24" fmla="*/ 108806 h 606698"/>
                <a:gd name="connsiteX25" fmla="*/ 122077 w 587108"/>
                <a:gd name="connsiteY25" fmla="*/ 108806 h 606698"/>
                <a:gd name="connsiteX26" fmla="*/ 117928 w 587108"/>
                <a:gd name="connsiteY26" fmla="*/ 104817 h 606698"/>
                <a:gd name="connsiteX27" fmla="*/ 117928 w 587108"/>
                <a:gd name="connsiteY27" fmla="*/ 488956 h 606698"/>
                <a:gd name="connsiteX28" fmla="*/ 482240 w 587108"/>
                <a:gd name="connsiteY28" fmla="*/ 488956 h 606698"/>
                <a:gd name="connsiteX29" fmla="*/ 478245 w 587108"/>
                <a:gd name="connsiteY29" fmla="*/ 484814 h 606698"/>
                <a:gd name="connsiteX30" fmla="*/ 478245 w 587108"/>
                <a:gd name="connsiteY30" fmla="*/ 441553 h 606698"/>
                <a:gd name="connsiteX31" fmla="*/ 521576 w 587108"/>
                <a:gd name="connsiteY31" fmla="*/ 441553 h 606698"/>
                <a:gd name="connsiteX32" fmla="*/ 578120 w 587108"/>
                <a:gd name="connsiteY32" fmla="*/ 497854 h 606698"/>
                <a:gd name="connsiteX33" fmla="*/ 578120 w 587108"/>
                <a:gd name="connsiteY33" fmla="*/ 541269 h 606698"/>
                <a:gd name="connsiteX34" fmla="*/ 521576 w 587108"/>
                <a:gd name="connsiteY34" fmla="*/ 597724 h 606698"/>
                <a:gd name="connsiteX35" fmla="*/ 478245 w 587108"/>
                <a:gd name="connsiteY35" fmla="*/ 597724 h 606698"/>
                <a:gd name="connsiteX36" fmla="*/ 478245 w 587108"/>
                <a:gd name="connsiteY36" fmla="*/ 554309 h 606698"/>
                <a:gd name="connsiteX37" fmla="*/ 482240 w 587108"/>
                <a:gd name="connsiteY37" fmla="*/ 550320 h 606698"/>
                <a:gd name="connsiteX38" fmla="*/ 87198 w 587108"/>
                <a:gd name="connsiteY38" fmla="*/ 550320 h 606698"/>
                <a:gd name="connsiteX39" fmla="*/ 56467 w 587108"/>
                <a:gd name="connsiteY39" fmla="*/ 519638 h 606698"/>
                <a:gd name="connsiteX40" fmla="*/ 56467 w 587108"/>
                <a:gd name="connsiteY40" fmla="*/ 104817 h 606698"/>
                <a:gd name="connsiteX41" fmla="*/ 52472 w 587108"/>
                <a:gd name="connsiteY41" fmla="*/ 108806 h 606698"/>
                <a:gd name="connsiteX42" fmla="*/ 8988 w 587108"/>
                <a:gd name="connsiteY42" fmla="*/ 108806 h 606698"/>
                <a:gd name="connsiteX43" fmla="*/ 8988 w 587108"/>
                <a:gd name="connsiteY43" fmla="*/ 65391 h 606698"/>
                <a:gd name="connsiteX44" fmla="*/ 65532 w 587108"/>
                <a:gd name="connsiteY44" fmla="*/ 9089 h 606698"/>
                <a:gd name="connsiteX45" fmla="*/ 87274 w 587108"/>
                <a:gd name="connsiteY45" fmla="*/ 0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08" h="606698">
                  <a:moveTo>
                    <a:pt x="201045" y="374989"/>
                  </a:moveTo>
                  <a:lnTo>
                    <a:pt x="401729" y="374989"/>
                  </a:lnTo>
                  <a:cubicBezTo>
                    <a:pt x="418786" y="374989"/>
                    <a:pt x="432462" y="388633"/>
                    <a:pt x="432462" y="405650"/>
                  </a:cubicBezTo>
                  <a:cubicBezTo>
                    <a:pt x="432462" y="422513"/>
                    <a:pt x="418786" y="436310"/>
                    <a:pt x="401729" y="436310"/>
                  </a:cubicBezTo>
                  <a:lnTo>
                    <a:pt x="201045" y="436310"/>
                  </a:lnTo>
                  <a:cubicBezTo>
                    <a:pt x="183988" y="436310"/>
                    <a:pt x="170312" y="422513"/>
                    <a:pt x="170312" y="405650"/>
                  </a:cubicBezTo>
                  <a:cubicBezTo>
                    <a:pt x="170312" y="388633"/>
                    <a:pt x="183988" y="374989"/>
                    <a:pt x="201045" y="374989"/>
                  </a:cubicBezTo>
                  <a:close/>
                  <a:moveTo>
                    <a:pt x="201041" y="247195"/>
                  </a:moveTo>
                  <a:lnTo>
                    <a:pt x="539054" y="247195"/>
                  </a:lnTo>
                  <a:cubicBezTo>
                    <a:pt x="555955" y="247195"/>
                    <a:pt x="569783" y="260839"/>
                    <a:pt x="569783" y="277856"/>
                  </a:cubicBezTo>
                  <a:cubicBezTo>
                    <a:pt x="569783" y="294719"/>
                    <a:pt x="555955" y="308516"/>
                    <a:pt x="539054" y="308516"/>
                  </a:cubicBezTo>
                  <a:lnTo>
                    <a:pt x="201041" y="308516"/>
                  </a:lnTo>
                  <a:cubicBezTo>
                    <a:pt x="183986" y="308516"/>
                    <a:pt x="170312" y="294719"/>
                    <a:pt x="170312" y="277856"/>
                  </a:cubicBezTo>
                  <a:cubicBezTo>
                    <a:pt x="170312" y="260839"/>
                    <a:pt x="183986" y="247195"/>
                    <a:pt x="201041" y="247195"/>
                  </a:cubicBezTo>
                  <a:close/>
                  <a:moveTo>
                    <a:pt x="201045" y="119189"/>
                  </a:moveTo>
                  <a:lnTo>
                    <a:pt x="356709" y="119189"/>
                  </a:lnTo>
                  <a:cubicBezTo>
                    <a:pt x="373612" y="119189"/>
                    <a:pt x="387442" y="133002"/>
                    <a:pt x="387442" y="149885"/>
                  </a:cubicBezTo>
                  <a:cubicBezTo>
                    <a:pt x="387442" y="166921"/>
                    <a:pt x="373612" y="180581"/>
                    <a:pt x="356709" y="180581"/>
                  </a:cubicBezTo>
                  <a:lnTo>
                    <a:pt x="201045" y="180581"/>
                  </a:lnTo>
                  <a:cubicBezTo>
                    <a:pt x="183988" y="180581"/>
                    <a:pt x="170312" y="166921"/>
                    <a:pt x="170312" y="149885"/>
                  </a:cubicBezTo>
                  <a:cubicBezTo>
                    <a:pt x="170312" y="133002"/>
                    <a:pt x="183988" y="119189"/>
                    <a:pt x="201045" y="119189"/>
                  </a:cubicBezTo>
                  <a:close/>
                  <a:moveTo>
                    <a:pt x="87274" y="0"/>
                  </a:moveTo>
                  <a:cubicBezTo>
                    <a:pt x="95149" y="0"/>
                    <a:pt x="103024" y="3030"/>
                    <a:pt x="109016" y="9089"/>
                  </a:cubicBezTo>
                  <a:lnTo>
                    <a:pt x="165407" y="65391"/>
                  </a:lnTo>
                  <a:cubicBezTo>
                    <a:pt x="177546" y="77357"/>
                    <a:pt x="177546" y="96840"/>
                    <a:pt x="165407" y="108806"/>
                  </a:cubicBezTo>
                  <a:cubicBezTo>
                    <a:pt x="153422" y="120772"/>
                    <a:pt x="134062" y="120772"/>
                    <a:pt x="122077" y="108806"/>
                  </a:cubicBezTo>
                  <a:lnTo>
                    <a:pt x="117928" y="104817"/>
                  </a:lnTo>
                  <a:lnTo>
                    <a:pt x="117928" y="488956"/>
                  </a:lnTo>
                  <a:lnTo>
                    <a:pt x="482240" y="488956"/>
                  </a:lnTo>
                  <a:lnTo>
                    <a:pt x="478245" y="484814"/>
                  </a:lnTo>
                  <a:cubicBezTo>
                    <a:pt x="466107" y="472848"/>
                    <a:pt x="466107" y="453519"/>
                    <a:pt x="478245" y="441553"/>
                  </a:cubicBezTo>
                  <a:cubicBezTo>
                    <a:pt x="490230" y="429433"/>
                    <a:pt x="509591" y="429433"/>
                    <a:pt x="521576" y="441553"/>
                  </a:cubicBezTo>
                  <a:lnTo>
                    <a:pt x="578120" y="497854"/>
                  </a:lnTo>
                  <a:cubicBezTo>
                    <a:pt x="590105" y="509820"/>
                    <a:pt x="590105" y="529303"/>
                    <a:pt x="578120" y="541269"/>
                  </a:cubicBezTo>
                  <a:lnTo>
                    <a:pt x="521576" y="597724"/>
                  </a:lnTo>
                  <a:cubicBezTo>
                    <a:pt x="509591" y="609690"/>
                    <a:pt x="490230" y="609690"/>
                    <a:pt x="478245" y="597724"/>
                  </a:cubicBezTo>
                  <a:cubicBezTo>
                    <a:pt x="466107" y="585758"/>
                    <a:pt x="466107" y="566275"/>
                    <a:pt x="478245" y="554309"/>
                  </a:cubicBezTo>
                  <a:lnTo>
                    <a:pt x="482240" y="550320"/>
                  </a:lnTo>
                  <a:lnTo>
                    <a:pt x="87198" y="550320"/>
                  </a:lnTo>
                  <a:cubicBezTo>
                    <a:pt x="70296" y="550320"/>
                    <a:pt x="56467" y="536514"/>
                    <a:pt x="56467" y="519638"/>
                  </a:cubicBezTo>
                  <a:lnTo>
                    <a:pt x="56467" y="104817"/>
                  </a:lnTo>
                  <a:lnTo>
                    <a:pt x="52472" y="108806"/>
                  </a:lnTo>
                  <a:cubicBezTo>
                    <a:pt x="40487" y="120772"/>
                    <a:pt x="20973" y="120772"/>
                    <a:pt x="8988" y="108806"/>
                  </a:cubicBezTo>
                  <a:cubicBezTo>
                    <a:pt x="-2997" y="96840"/>
                    <a:pt x="-2997" y="77357"/>
                    <a:pt x="8988" y="65391"/>
                  </a:cubicBezTo>
                  <a:lnTo>
                    <a:pt x="65532" y="9089"/>
                  </a:lnTo>
                  <a:cubicBezTo>
                    <a:pt x="71525" y="3030"/>
                    <a:pt x="79399" y="0"/>
                    <a:pt x="872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nvGrpSpPr>
            <p:cNvPr id="42" name="组合 41"/>
            <p:cNvGrpSpPr/>
            <p:nvPr/>
          </p:nvGrpSpPr>
          <p:grpSpPr>
            <a:xfrm>
              <a:off x="4594278" y="3127465"/>
              <a:ext cx="1686463" cy="660341"/>
              <a:chOff x="8030484" y="1725490"/>
              <a:chExt cx="1353748" cy="564849"/>
            </a:xfrm>
          </p:grpSpPr>
          <p:sp>
            <p:nvSpPr>
              <p:cNvPr id="43" name="文本框 42"/>
              <p:cNvSpPr txBox="1"/>
              <p:nvPr/>
            </p:nvSpPr>
            <p:spPr>
              <a:xfrm>
                <a:off x="8030484" y="2046869"/>
                <a:ext cx="1353748" cy="24347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endParaRPr lang="zh-CN" altLang="en-US" sz="1050" b="1" dirty="0">
                  <a:latin typeface="方正正中黑简体" panose="02000000000000000000" charset="-122"/>
                  <a:ea typeface="方正正中黑简体" panose="02000000000000000000" charset="-122"/>
                  <a:sym typeface="+mn-ea"/>
                </a:endParaRPr>
              </a:p>
            </p:txBody>
          </p:sp>
          <p:sp>
            <p:nvSpPr>
              <p:cNvPr id="44" name="文本框 43"/>
              <p:cNvSpPr txBox="1"/>
              <p:nvPr/>
            </p:nvSpPr>
            <p:spPr>
              <a:xfrm>
                <a:off x="8030484" y="1725490"/>
                <a:ext cx="1251126" cy="289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kern="0" dirty="0" smtClean="0">
                    <a:latin typeface="方正正中黑简体" panose="02000000000000000000" charset="-122"/>
                    <a:ea typeface="方正正中黑简体" panose="02000000000000000000" charset="-122"/>
                  </a:rPr>
                  <a:t>        </a:t>
                </a:r>
                <a:r>
                  <a:rPr lang="zh-CN" altLang="en-US" sz="1600" b="1" kern="0" dirty="0" smtClean="0">
                    <a:latin typeface="方正正中黑简体" panose="02000000000000000000" charset="-122"/>
                    <a:ea typeface="方正正中黑简体" panose="02000000000000000000" charset="-122"/>
                  </a:rPr>
                  <a:t> </a:t>
                </a:r>
                <a:r>
                  <a:rPr lang="zh-CN" altLang="en-US" sz="1600" b="1" kern="0" dirty="0" smtClean="0">
                    <a:latin typeface="方正正中黑简体" panose="02000000000000000000" charset="-122"/>
                    <a:ea typeface="方正正中黑简体" panose="02000000000000000000" charset="-122"/>
                  </a:rPr>
                  <a:t>普高</a:t>
                </a:r>
                <a:endParaRPr kumimoji="0" lang="zh-CN" altLang="en-US" sz="1600" b="1" i="0" u="none" strike="noStrike" kern="0" cap="none" spc="0" normalizeH="0" baseline="0" noProof="0" dirty="0">
                  <a:ln>
                    <a:noFill/>
                  </a:ln>
                  <a:effectLst/>
                  <a:uLnTx/>
                  <a:uFillTx/>
                  <a:latin typeface="方正正中黑简体" panose="02000000000000000000" charset="-122"/>
                  <a:ea typeface="方正正中黑简体" panose="02000000000000000000" charset="-122"/>
                </a:endParaRPr>
              </a:p>
            </p:txBody>
          </p:sp>
        </p:grpSp>
        <p:sp>
          <p:nvSpPr>
            <p:cNvPr id="50" name="文本框 49"/>
            <p:cNvSpPr txBox="1"/>
            <p:nvPr/>
          </p:nvSpPr>
          <p:spPr>
            <a:xfrm>
              <a:off x="5014150" y="1553990"/>
              <a:ext cx="770890" cy="598805"/>
            </a:xfrm>
            <a:prstGeom prst="rect">
              <a:avLst/>
            </a:prstGeom>
            <a:noFill/>
          </p:spPr>
          <p:txBody>
            <a:bodyPr wrap="none" rtlCol="0">
              <a:spAutoFit/>
            </a:bodyPr>
            <a:lstStyle/>
            <a:p>
              <a:pPr algn="ctr"/>
              <a:r>
                <a:rPr lang="en-US" altLang="zh-CN" sz="3300" dirty="0">
                  <a:gradFill>
                    <a:gsLst>
                      <a:gs pos="0">
                        <a:schemeClr val="accent1"/>
                      </a:gs>
                      <a:gs pos="100000">
                        <a:schemeClr val="accent1">
                          <a:lumMod val="50000"/>
                        </a:schemeClr>
                      </a:gs>
                    </a:gsLst>
                    <a:lin ang="5400000" scaled="1"/>
                  </a:gradFill>
                  <a:latin typeface="方正正中黑简体" panose="02000000000000000000" charset="-122"/>
                  <a:ea typeface="方正正中黑简体" panose="02000000000000000000" charset="-122"/>
                </a:rPr>
                <a:t>03</a:t>
              </a:r>
            </a:p>
          </p:txBody>
        </p:sp>
      </p:grpSp>
      <p:grpSp>
        <p:nvGrpSpPr>
          <p:cNvPr id="2" name="组合 1"/>
          <p:cNvGrpSpPr/>
          <p:nvPr/>
        </p:nvGrpSpPr>
        <p:grpSpPr>
          <a:xfrm>
            <a:off x="492919" y="296460"/>
            <a:ext cx="2795134" cy="600075"/>
            <a:chOff x="776" y="478"/>
            <a:chExt cx="4402"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3199" cy="727"/>
            </a:xfrm>
            <a:prstGeom prst="rect">
              <a:avLst/>
            </a:prstGeom>
            <a:noFill/>
          </p:spPr>
          <p:txBody>
            <a:bodyPr wrap="non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一、总体情况</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666266" y="913363"/>
            <a:ext cx="7595139" cy="787973"/>
          </a:xfrm>
          <a:prstGeom prst="rect">
            <a:avLst/>
          </a:prstGeom>
          <a:noFill/>
        </p:spPr>
        <p:txBody>
          <a:bodyPr wrap="square" rtlCol="0">
            <a:spAutoFit/>
          </a:bodyPr>
          <a:lstStyle/>
          <a:p>
            <a:pPr>
              <a:lnSpc>
                <a:spcPct val="150000"/>
              </a:lnSpc>
            </a:pP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    新政策从</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2022</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年</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9</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月</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30</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日起实施，即</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2022</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年秋季学期起使用新政策。原</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2020</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年</a:t>
            </a:r>
            <a:r>
              <a:rPr lang="en-US" altLang="zh-CN" sz="1600" b="1" dirty="0" smtClean="0">
                <a:solidFill>
                  <a:schemeClr val="tx1">
                    <a:lumMod val="85000"/>
                    <a:lumOff val="15000"/>
                  </a:schemeClr>
                </a:solidFill>
                <a:latin typeface="方正正中黑简体" panose="02000000000000000000" charset="-122"/>
                <a:ea typeface="方正正中黑简体" panose="02000000000000000000" charset="-122"/>
              </a:rPr>
              <a:t>4</a:t>
            </a:r>
            <a:r>
              <a:rPr lang="zh-CN" altLang="en-US" sz="1600" b="1" dirty="0" smtClean="0">
                <a:solidFill>
                  <a:schemeClr val="tx1">
                    <a:lumMod val="85000"/>
                    <a:lumOff val="15000"/>
                  </a:schemeClr>
                </a:solidFill>
                <a:latin typeface="方正正中黑简体" panose="02000000000000000000" charset="-122"/>
                <a:ea typeface="方正正中黑简体" panose="02000000000000000000" charset="-122"/>
              </a:rPr>
              <a:t>号文废止。</a:t>
            </a:r>
            <a:endParaRPr lang="zh-CN" altLang="en-US" sz="1600" b="1" dirty="0">
              <a:solidFill>
                <a:schemeClr val="tx1">
                  <a:lumMod val="85000"/>
                  <a:lumOff val="15000"/>
                </a:schemeClr>
              </a:soli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3224843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2795134" cy="600075"/>
            <a:chOff x="776" y="478"/>
            <a:chExt cx="4402"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3199" cy="727"/>
            </a:xfrm>
            <a:prstGeom prst="rect">
              <a:avLst/>
            </a:prstGeom>
            <a:noFill/>
          </p:spPr>
          <p:txBody>
            <a:bodyPr wrap="non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一、总体情况</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1024677"/>
            <a:ext cx="7924230" cy="461665"/>
          </a:xfrm>
          <a:prstGeom prst="rect">
            <a:avLst/>
          </a:prstGeom>
          <a:noFill/>
        </p:spPr>
        <p:txBody>
          <a:bodyPr wrap="square" rtlCol="0">
            <a:spAutoFit/>
          </a:bodyPr>
          <a:lstStyle/>
          <a:p>
            <a:pPr>
              <a:lnSpc>
                <a:spcPct val="150000"/>
              </a:lnSpc>
            </a:pPr>
            <a:r>
              <a:rPr lang="zh-CN" altLang="en-US" sz="1600" b="1" dirty="0" smtClean="0">
                <a:latin typeface="方正正中黑简体" panose="02000000000000000000" charset="-122"/>
                <a:ea typeface="方正正中黑简体" panose="02000000000000000000" charset="-122"/>
              </a:rPr>
              <a:t>与</a:t>
            </a:r>
            <a:r>
              <a:rPr lang="en-US" altLang="zh-CN" sz="1600" b="1" dirty="0" smtClean="0">
                <a:solidFill>
                  <a:srgbClr val="FF0000"/>
                </a:solidFill>
                <a:latin typeface="方正正中黑简体" panose="02000000000000000000" charset="-122"/>
                <a:ea typeface="方正正中黑简体" panose="02000000000000000000" charset="-122"/>
              </a:rPr>
              <a:t>4</a:t>
            </a:r>
            <a:r>
              <a:rPr lang="zh-CN" altLang="en-US" sz="1600" b="1" dirty="0" smtClean="0">
                <a:solidFill>
                  <a:srgbClr val="FF0000"/>
                </a:solidFill>
                <a:latin typeface="方正正中黑简体" panose="02000000000000000000" charset="-122"/>
                <a:ea typeface="方正正中黑简体" panose="02000000000000000000" charset="-122"/>
              </a:rPr>
              <a:t>号文</a:t>
            </a:r>
            <a:r>
              <a:rPr lang="zh-CN" altLang="en-US" sz="1600" b="1" dirty="0" smtClean="0">
                <a:latin typeface="方正正中黑简体" panose="02000000000000000000" charset="-122"/>
                <a:ea typeface="方正正中黑简体" panose="02000000000000000000" charset="-122"/>
              </a:rPr>
              <a:t>的主要区别在哪里？</a:t>
            </a:r>
            <a:endParaRPr lang="zh-CN" altLang="en-US" sz="1600" b="1" dirty="0">
              <a:latin typeface="方正正中黑简体" panose="02000000000000000000" charset="-122"/>
              <a:ea typeface="方正正中黑简体" panose="02000000000000000000" charset="-122"/>
            </a:endParaRPr>
          </a:p>
        </p:txBody>
      </p:sp>
      <p:sp>
        <p:nvSpPr>
          <p:cNvPr id="12" name="矩形 11"/>
          <p:cNvSpPr/>
          <p:nvPr/>
        </p:nvSpPr>
        <p:spPr>
          <a:xfrm>
            <a:off x="6160800" y="3306475"/>
            <a:ext cx="2022122" cy="1179684"/>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defTabSz="914400"/>
            <a:endParaRPr lang="zh-CN" altLang="en-US" kern="0">
              <a:solidFill>
                <a:prstClr val="white"/>
              </a:solidFill>
              <a:latin typeface="方正正中黑简体" panose="02000000000000000000" charset="-122"/>
              <a:ea typeface="方正正中黑简体" panose="02000000000000000000" charset="-122"/>
            </a:endParaRPr>
          </a:p>
        </p:txBody>
      </p:sp>
      <p:cxnSp>
        <p:nvCxnSpPr>
          <p:cNvPr id="17" name="直接箭头连接符 16"/>
          <p:cNvCxnSpPr/>
          <p:nvPr/>
        </p:nvCxnSpPr>
        <p:spPr>
          <a:xfrm>
            <a:off x="5033048" y="1510452"/>
            <a:ext cx="1583412" cy="972720"/>
          </a:xfrm>
          <a:prstGeom prst="straightConnector1">
            <a:avLst/>
          </a:prstGeom>
          <a:noFill/>
          <a:ln cap="rnd">
            <a:gradFill flip="none" rotWithShape="1">
              <a:gsLst>
                <a:gs pos="0">
                  <a:srgbClr val="000000"/>
                </a:gs>
                <a:gs pos="39999">
                  <a:srgbClr val="0A128C"/>
                </a:gs>
                <a:gs pos="70000">
                  <a:srgbClr val="181CC7"/>
                </a:gs>
                <a:gs pos="88000">
                  <a:srgbClr val="7005D4"/>
                </a:gs>
                <a:gs pos="100000">
                  <a:srgbClr val="8C3D91"/>
                </a:gs>
              </a:gsLst>
              <a:lin ang="5400000" scaled="0"/>
              <a:tileRect/>
            </a:gradFill>
            <a:prstDash val="dash"/>
            <a:round/>
            <a:tailEnd type="arrow"/>
          </a:ln>
        </p:spPr>
        <p:style>
          <a:lnRef idx="2">
            <a:schemeClr val="accent1">
              <a:shade val="50000"/>
            </a:schemeClr>
          </a:lnRef>
          <a:fillRef idx="1">
            <a:schemeClr val="accent1"/>
          </a:fillRef>
          <a:effectRef idx="0">
            <a:schemeClr val="accent1"/>
          </a:effectRef>
          <a:fontRef idx="minor">
            <a:schemeClr val="lt1"/>
          </a:fontRef>
        </p:style>
      </p:cxnSp>
      <p:grpSp>
        <p:nvGrpSpPr>
          <p:cNvPr id="22" name="组合 21"/>
          <p:cNvGrpSpPr/>
          <p:nvPr/>
        </p:nvGrpSpPr>
        <p:grpSpPr>
          <a:xfrm>
            <a:off x="4089446" y="538902"/>
            <a:ext cx="971550" cy="971550"/>
            <a:chOff x="4089446" y="538902"/>
            <a:chExt cx="971550" cy="971550"/>
          </a:xfrm>
        </p:grpSpPr>
        <p:sp>
          <p:nvSpPr>
            <p:cNvPr id="20" name="椭圆 19"/>
            <p:cNvSpPr/>
            <p:nvPr/>
          </p:nvSpPr>
          <p:spPr>
            <a:xfrm>
              <a:off x="4089446" y="538902"/>
              <a:ext cx="971550" cy="971550"/>
            </a:xfrm>
            <a:prstGeom prst="ellipse">
              <a:avLst/>
            </a:prstGeom>
            <a:gradFill flip="none" rotWithShape="1">
              <a:gsLst>
                <a:gs pos="0">
                  <a:schemeClr val="accent1"/>
                </a:gs>
                <a:gs pos="100000">
                  <a:schemeClr val="accent1">
                    <a:lumMod val="75000"/>
                  </a:schemeClr>
                </a:gs>
              </a:gsLst>
              <a:lin ang="18900000" scaled="1"/>
              <a:tileRect/>
            </a:gradFill>
            <a:ln w="5715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34" name="文本框 11"/>
            <p:cNvSpPr txBox="1"/>
            <p:nvPr/>
          </p:nvSpPr>
          <p:spPr>
            <a:xfrm>
              <a:off x="4186811" y="670734"/>
              <a:ext cx="776820" cy="707886"/>
            </a:xfrm>
            <a:prstGeom prst="rect">
              <a:avLst/>
            </a:prstGeom>
            <a:noFill/>
          </p:spPr>
          <p:txBody>
            <a:bodyPr wrap="square" rtlCol="0">
              <a:spAutoFit/>
            </a:bodyPr>
            <a:lstStyle/>
            <a:p>
              <a:pPr algn="ctr"/>
              <a:r>
                <a:rPr lang="zh-CN" altLang="en-US" sz="2000" b="1" dirty="0" smtClean="0">
                  <a:solidFill>
                    <a:schemeClr val="bg1"/>
                  </a:solidFill>
                  <a:latin typeface="方正正中黑简体" panose="02000000000000000000" charset="-122"/>
                  <a:ea typeface="方正正中黑简体" panose="02000000000000000000" charset="-122"/>
                </a:rPr>
                <a:t>主要变化</a:t>
              </a:r>
              <a:endParaRPr lang="zh-CN" altLang="en-US" sz="2000" b="1" dirty="0">
                <a:solidFill>
                  <a:schemeClr val="bg1"/>
                </a:solidFill>
                <a:latin typeface="方正正中黑简体" panose="02000000000000000000" charset="-122"/>
                <a:ea typeface="方正正中黑简体" panose="02000000000000000000" charset="-122"/>
              </a:endParaRPr>
            </a:p>
          </p:txBody>
        </p:sp>
      </p:grpSp>
      <p:grpSp>
        <p:nvGrpSpPr>
          <p:cNvPr id="19" name="组合 18"/>
          <p:cNvGrpSpPr/>
          <p:nvPr/>
        </p:nvGrpSpPr>
        <p:grpSpPr>
          <a:xfrm>
            <a:off x="1075747" y="1541230"/>
            <a:ext cx="3013700" cy="2944928"/>
            <a:chOff x="1075747" y="1541230"/>
            <a:chExt cx="3013700" cy="2944928"/>
          </a:xfrm>
        </p:grpSpPr>
        <p:sp>
          <p:nvSpPr>
            <p:cNvPr id="10" name="矩形 9"/>
            <p:cNvSpPr/>
            <p:nvPr/>
          </p:nvSpPr>
          <p:spPr>
            <a:xfrm>
              <a:off x="1075747" y="3269411"/>
              <a:ext cx="2021135" cy="1216747"/>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defTabSz="914400"/>
              <a:endParaRPr lang="zh-CN" altLang="en-US" kern="0">
                <a:solidFill>
                  <a:prstClr val="white"/>
                </a:solidFill>
                <a:latin typeface="方正正中黑简体" panose="02000000000000000000" charset="-122"/>
                <a:ea typeface="方正正中黑简体" panose="02000000000000000000" charset="-122"/>
              </a:endParaRPr>
            </a:p>
          </p:txBody>
        </p:sp>
        <p:sp>
          <p:nvSpPr>
            <p:cNvPr id="13" name="椭圆 12"/>
            <p:cNvSpPr/>
            <p:nvPr/>
          </p:nvSpPr>
          <p:spPr>
            <a:xfrm>
              <a:off x="1445174" y="2064503"/>
              <a:ext cx="1131049" cy="1134032"/>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cxnSp>
          <p:nvCxnSpPr>
            <p:cNvPr id="16" name="直接箭头连接符 15"/>
            <p:cNvCxnSpPr/>
            <p:nvPr/>
          </p:nvCxnSpPr>
          <p:spPr>
            <a:xfrm flipH="1">
              <a:off x="2576223" y="1541230"/>
              <a:ext cx="1513224" cy="918406"/>
            </a:xfrm>
            <a:prstGeom prst="straightConnector1">
              <a:avLst/>
            </a:prstGeom>
            <a:noFill/>
            <a:ln cap="rnd">
              <a:gradFill flip="none" rotWithShape="1">
                <a:gsLst>
                  <a:gs pos="0">
                    <a:srgbClr val="000000"/>
                  </a:gs>
                  <a:gs pos="39999">
                    <a:srgbClr val="0A128C"/>
                  </a:gs>
                  <a:gs pos="70000">
                    <a:srgbClr val="181CC7"/>
                  </a:gs>
                  <a:gs pos="88000">
                    <a:srgbClr val="7005D4"/>
                  </a:gs>
                  <a:gs pos="100000">
                    <a:srgbClr val="8C3D91"/>
                  </a:gs>
                </a:gsLst>
                <a:lin ang="5400000" scaled="0"/>
                <a:tileRect/>
              </a:gradFill>
              <a:prstDash val="dash"/>
              <a:round/>
              <a:tailEnd type="arrow"/>
            </a:ln>
          </p:spPr>
          <p:style>
            <a:lnRef idx="2">
              <a:schemeClr val="accent1">
                <a:shade val="50000"/>
              </a:schemeClr>
            </a:lnRef>
            <a:fillRef idx="1">
              <a:schemeClr val="accent1"/>
            </a:fillRef>
            <a:effectRef idx="0">
              <a:schemeClr val="accent1"/>
            </a:effectRef>
            <a:fontRef idx="minor">
              <a:schemeClr val="lt1"/>
            </a:fontRef>
          </p:style>
        </p:cxnSp>
        <p:sp>
          <p:nvSpPr>
            <p:cNvPr id="26" name="文本框 26"/>
            <p:cNvSpPr txBox="1"/>
            <p:nvPr/>
          </p:nvSpPr>
          <p:spPr>
            <a:xfrm>
              <a:off x="1190963" y="3509205"/>
              <a:ext cx="1790702" cy="51135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r>
                <a:rPr lang="en-US" altLang="zh-CN" sz="1100" b="1" dirty="0" smtClean="0">
                  <a:latin typeface="方正正中黑简体" panose="02000000000000000000" charset="-122"/>
                  <a:ea typeface="方正正中黑简体" panose="02000000000000000000" charset="-122"/>
                  <a:sym typeface="+mn-ea"/>
                </a:rPr>
                <a:t> </a:t>
              </a:r>
              <a:r>
                <a:rPr lang="zh-CN" altLang="en-US" sz="1100" b="1" dirty="0" smtClean="0">
                  <a:latin typeface="方正正中黑简体" panose="02000000000000000000" charset="-122"/>
                  <a:ea typeface="方正正中黑简体" panose="02000000000000000000" charset="-122"/>
                  <a:sym typeface="+mn-ea"/>
                </a:rPr>
                <a:t>高中助学金可发放到学生的资助卡或</a:t>
              </a:r>
              <a:r>
                <a:rPr lang="zh-CN" altLang="en-US" sz="1100" b="1" dirty="0" smtClean="0">
                  <a:solidFill>
                    <a:srgbClr val="FF0000"/>
                  </a:solidFill>
                  <a:latin typeface="方正正中黑简体" panose="02000000000000000000" charset="-122"/>
                  <a:ea typeface="方正正中黑简体" panose="02000000000000000000" charset="-122"/>
                  <a:sym typeface="+mn-ea"/>
                </a:rPr>
                <a:t>社会保障卡</a:t>
              </a:r>
              <a:endParaRPr lang="zh-CN" altLang="en-US" sz="1100" b="1" dirty="0">
                <a:solidFill>
                  <a:srgbClr val="FF0000"/>
                </a:solidFill>
                <a:latin typeface="方正正中黑简体" panose="02000000000000000000" charset="-122"/>
                <a:ea typeface="方正正中黑简体" panose="02000000000000000000" charset="-122"/>
                <a:sym typeface="+mn-ea"/>
              </a:endParaRPr>
            </a:p>
          </p:txBody>
        </p:sp>
        <p:sp>
          <p:nvSpPr>
            <p:cNvPr id="35" name="文本框 11"/>
            <p:cNvSpPr txBox="1"/>
            <p:nvPr/>
          </p:nvSpPr>
          <p:spPr>
            <a:xfrm>
              <a:off x="1560891" y="2382691"/>
              <a:ext cx="899613" cy="523220"/>
            </a:xfrm>
            <a:prstGeom prst="rect">
              <a:avLst/>
            </a:prstGeom>
            <a:noFill/>
          </p:spPr>
          <p:txBody>
            <a:bodyPr wrap="square" rtlCol="0">
              <a:spAutoFit/>
            </a:bodyPr>
            <a:lstStyle/>
            <a:p>
              <a:pPr algn="ctr"/>
              <a:r>
                <a:rPr lang="zh-CN" altLang="en-US" sz="1400" b="1" dirty="0" smtClean="0">
                  <a:solidFill>
                    <a:schemeClr val="bg1"/>
                  </a:solidFill>
                  <a:latin typeface="方正正中黑简体" panose="02000000000000000000" charset="-122"/>
                  <a:ea typeface="方正正中黑简体" panose="02000000000000000000" charset="-122"/>
                </a:rPr>
                <a:t>高中助学金发放</a:t>
              </a:r>
              <a:endParaRPr lang="zh-CN" altLang="en-US" sz="1400" b="1" dirty="0">
                <a:solidFill>
                  <a:schemeClr val="bg1"/>
                </a:solidFill>
                <a:latin typeface="方正正中黑简体" panose="02000000000000000000" charset="-122"/>
                <a:ea typeface="方正正中黑简体" panose="02000000000000000000" charset="-122"/>
              </a:endParaRPr>
            </a:p>
          </p:txBody>
        </p:sp>
      </p:grpSp>
      <p:grpSp>
        <p:nvGrpSpPr>
          <p:cNvPr id="21" name="组合 20"/>
          <p:cNvGrpSpPr/>
          <p:nvPr/>
        </p:nvGrpSpPr>
        <p:grpSpPr>
          <a:xfrm>
            <a:off x="3625418" y="1569858"/>
            <a:ext cx="1915680" cy="2916300"/>
            <a:chOff x="3625418" y="1569858"/>
            <a:chExt cx="1915680" cy="2916300"/>
          </a:xfrm>
        </p:grpSpPr>
        <p:grpSp>
          <p:nvGrpSpPr>
            <p:cNvPr id="7" name="组合 6"/>
            <p:cNvGrpSpPr/>
            <p:nvPr/>
          </p:nvGrpSpPr>
          <p:grpSpPr>
            <a:xfrm>
              <a:off x="3625418" y="1569858"/>
              <a:ext cx="1915680" cy="2916300"/>
              <a:chOff x="3625418" y="1569858"/>
              <a:chExt cx="1915680" cy="2916300"/>
            </a:xfrm>
          </p:grpSpPr>
          <p:sp>
            <p:nvSpPr>
              <p:cNvPr id="11" name="矩形 10"/>
              <p:cNvSpPr/>
              <p:nvPr/>
            </p:nvSpPr>
            <p:spPr>
              <a:xfrm>
                <a:off x="3625418" y="3392653"/>
                <a:ext cx="1915680" cy="1093505"/>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defTabSz="914400"/>
                <a:endParaRPr lang="zh-CN" altLang="en-US" kern="0">
                  <a:solidFill>
                    <a:prstClr val="white"/>
                  </a:solidFill>
                  <a:latin typeface="方正正中黑简体" panose="02000000000000000000" charset="-122"/>
                  <a:ea typeface="方正正中黑简体" panose="02000000000000000000" charset="-122"/>
                </a:endParaRPr>
              </a:p>
            </p:txBody>
          </p:sp>
          <p:sp>
            <p:nvSpPr>
              <p:cNvPr id="14" name="椭圆 13"/>
              <p:cNvSpPr/>
              <p:nvPr/>
            </p:nvSpPr>
            <p:spPr>
              <a:xfrm>
                <a:off x="3854601" y="1785668"/>
                <a:ext cx="1545535" cy="1488201"/>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cxnSp>
            <p:nvCxnSpPr>
              <p:cNvPr id="18" name="直接箭头连接符 17"/>
              <p:cNvCxnSpPr/>
              <p:nvPr/>
            </p:nvCxnSpPr>
            <p:spPr>
              <a:xfrm>
                <a:off x="4631560" y="1569858"/>
                <a:ext cx="0" cy="793780"/>
              </a:xfrm>
              <a:prstGeom prst="straightConnector1">
                <a:avLst/>
              </a:prstGeom>
              <a:noFill/>
              <a:ln cap="rnd">
                <a:gradFill flip="none" rotWithShape="1">
                  <a:gsLst>
                    <a:gs pos="0">
                      <a:srgbClr val="000000"/>
                    </a:gs>
                    <a:gs pos="39999">
                      <a:srgbClr val="0A128C"/>
                    </a:gs>
                    <a:gs pos="70000">
                      <a:srgbClr val="181CC7"/>
                    </a:gs>
                    <a:gs pos="88000">
                      <a:srgbClr val="7005D4"/>
                    </a:gs>
                    <a:gs pos="100000">
                      <a:srgbClr val="8C3D91"/>
                    </a:gs>
                  </a:gsLst>
                  <a:lin ang="5400000" scaled="0"/>
                  <a:tileRect/>
                </a:gradFill>
                <a:prstDash val="dash"/>
                <a:round/>
                <a:tailEnd type="arrow"/>
              </a:ln>
            </p:spPr>
            <p:style>
              <a:lnRef idx="2">
                <a:schemeClr val="accent1">
                  <a:shade val="50000"/>
                </a:schemeClr>
              </a:lnRef>
              <a:fillRef idx="1">
                <a:schemeClr val="accent1"/>
              </a:fillRef>
              <a:effectRef idx="0">
                <a:schemeClr val="accent1"/>
              </a:effectRef>
              <a:fontRef idx="minor">
                <a:schemeClr val="lt1"/>
              </a:fontRef>
            </p:style>
          </p:cxnSp>
          <p:sp>
            <p:nvSpPr>
              <p:cNvPr id="36" name="文本框 26"/>
              <p:cNvSpPr txBox="1"/>
              <p:nvPr/>
            </p:nvSpPr>
            <p:spPr>
              <a:xfrm>
                <a:off x="3687907" y="3473123"/>
                <a:ext cx="1790702" cy="9325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r>
                  <a:rPr lang="zh-CN" altLang="en-US" sz="1400" b="1" dirty="0" smtClean="0">
                    <a:latin typeface="方正正中黑简体" panose="02000000000000000000" charset="-122"/>
                    <a:ea typeface="方正正中黑简体" panose="02000000000000000000" charset="-122"/>
                    <a:sym typeface="+mn-ea"/>
                  </a:rPr>
                  <a:t>不同困难类型仅提供相应证明，</a:t>
                </a:r>
                <a:r>
                  <a:rPr lang="zh-CN" altLang="en-US" sz="1400" b="1" dirty="0" smtClean="0">
                    <a:solidFill>
                      <a:srgbClr val="FF0000"/>
                    </a:solidFill>
                    <a:latin typeface="方正正中黑简体" panose="02000000000000000000" charset="-122"/>
                    <a:ea typeface="方正正中黑简体" panose="02000000000000000000" charset="-122"/>
                    <a:sym typeface="+mn-ea"/>
                  </a:rPr>
                  <a:t>不再需要提供户口本复印件</a:t>
                </a:r>
                <a:endParaRPr lang="zh-CN" altLang="en-US" sz="1400" b="1" dirty="0">
                  <a:solidFill>
                    <a:srgbClr val="FF0000"/>
                  </a:solidFill>
                  <a:latin typeface="方正正中黑简体" panose="02000000000000000000" charset="-122"/>
                  <a:ea typeface="方正正中黑简体" panose="02000000000000000000" charset="-122"/>
                  <a:sym typeface="+mn-ea"/>
                </a:endParaRPr>
              </a:p>
            </p:txBody>
          </p:sp>
        </p:grpSp>
        <p:sp>
          <p:nvSpPr>
            <p:cNvPr id="38" name="文本框 11"/>
            <p:cNvSpPr txBox="1"/>
            <p:nvPr/>
          </p:nvSpPr>
          <p:spPr>
            <a:xfrm>
              <a:off x="4042541" y="2256838"/>
              <a:ext cx="1169654" cy="646331"/>
            </a:xfrm>
            <a:prstGeom prst="rect">
              <a:avLst/>
            </a:prstGeom>
            <a:noFill/>
          </p:spPr>
          <p:txBody>
            <a:bodyPr wrap="square" rtlCol="0">
              <a:spAutoFit/>
            </a:bodyPr>
            <a:lstStyle/>
            <a:p>
              <a:pPr algn="ctr"/>
              <a:r>
                <a:rPr lang="zh-CN" altLang="en-US" b="1" dirty="0" smtClean="0">
                  <a:solidFill>
                    <a:schemeClr val="bg1"/>
                  </a:solidFill>
                  <a:latin typeface="方正正中黑简体" panose="02000000000000000000" charset="-122"/>
                  <a:ea typeface="方正正中黑简体" panose="02000000000000000000" charset="-122"/>
                </a:rPr>
                <a:t>取消户口本复印件</a:t>
              </a:r>
              <a:endParaRPr lang="zh-CN" altLang="en-US" b="1" dirty="0">
                <a:solidFill>
                  <a:schemeClr val="bg1"/>
                </a:solidFill>
                <a:latin typeface="方正正中黑简体" panose="02000000000000000000" charset="-122"/>
                <a:ea typeface="方正正中黑简体" panose="02000000000000000000" charset="-122"/>
              </a:endParaRPr>
            </a:p>
          </p:txBody>
        </p:sp>
      </p:grpSp>
      <p:grpSp>
        <p:nvGrpSpPr>
          <p:cNvPr id="23" name="组合 22"/>
          <p:cNvGrpSpPr/>
          <p:nvPr/>
        </p:nvGrpSpPr>
        <p:grpSpPr>
          <a:xfrm>
            <a:off x="6276510" y="1966748"/>
            <a:ext cx="1790702" cy="2463369"/>
            <a:chOff x="6276510" y="1966748"/>
            <a:chExt cx="1790702" cy="2463369"/>
          </a:xfrm>
        </p:grpSpPr>
        <p:sp>
          <p:nvSpPr>
            <p:cNvPr id="15" name="椭圆 14"/>
            <p:cNvSpPr/>
            <p:nvPr/>
          </p:nvSpPr>
          <p:spPr>
            <a:xfrm>
              <a:off x="6766214" y="1966748"/>
              <a:ext cx="1204594" cy="1135828"/>
            </a:xfrm>
            <a:prstGeom prst="ellipse">
              <a:avLst/>
            </a:prstGeom>
            <a:gradFill flip="none" rotWithShape="1">
              <a:gsLst>
                <a:gs pos="0">
                  <a:schemeClr val="accent1"/>
                </a:gs>
                <a:gs pos="100000">
                  <a:schemeClr val="accent1">
                    <a:lumMod val="75000"/>
                  </a:schemeClr>
                </a:gs>
              </a:gsLst>
              <a:lin ang="18900000" scaled="1"/>
              <a:tileRect/>
            </a:gradFill>
            <a:ln w="381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37" name="文本框 26"/>
            <p:cNvSpPr txBox="1"/>
            <p:nvPr/>
          </p:nvSpPr>
          <p:spPr>
            <a:xfrm>
              <a:off x="6276510" y="3457543"/>
              <a:ext cx="1790702" cy="97257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defRPr/>
              </a:pPr>
              <a:r>
                <a:rPr lang="zh-CN" altLang="en-US" sz="1100" b="1" dirty="0" smtClean="0">
                  <a:latin typeface="方正正中黑简体" panose="02000000000000000000" charset="-122"/>
                  <a:ea typeface="方正正中黑简体" panose="02000000000000000000" charset="-122"/>
                  <a:sym typeface="+mn-ea"/>
                </a:rPr>
                <a:t>建档立卡贫困家庭学生改为</a:t>
              </a:r>
              <a:r>
                <a:rPr lang="zh-CN" altLang="en-US" sz="1100" b="1" dirty="0" smtClean="0">
                  <a:solidFill>
                    <a:srgbClr val="FF0000"/>
                  </a:solidFill>
                  <a:latin typeface="方正正中黑简体" panose="02000000000000000000" charset="-122"/>
                  <a:ea typeface="方正正中黑简体" panose="02000000000000000000" charset="-122"/>
                  <a:sym typeface="+mn-ea"/>
                </a:rPr>
                <a:t>原建档立卡家庭经济困难学生（资助</a:t>
              </a:r>
              <a:r>
                <a:rPr lang="zh-CN" altLang="en-US" sz="1100" b="1" dirty="0" smtClean="0">
                  <a:solidFill>
                    <a:srgbClr val="FF0000"/>
                  </a:solidFill>
                  <a:latin typeface="方正正中黑简体" panose="02000000000000000000" charset="-122"/>
                  <a:ea typeface="方正正中黑简体" panose="02000000000000000000" charset="-122"/>
                  <a:sym typeface="+mn-ea"/>
                </a:rPr>
                <a:t>申请表已更改</a:t>
              </a:r>
              <a:r>
                <a:rPr lang="zh-CN" altLang="en-US" sz="1100" b="1" dirty="0" smtClean="0">
                  <a:solidFill>
                    <a:srgbClr val="FF0000"/>
                  </a:solidFill>
                  <a:latin typeface="方正正中黑简体" panose="02000000000000000000" charset="-122"/>
                  <a:ea typeface="方正正中黑简体" panose="02000000000000000000" charset="-122"/>
                  <a:sym typeface="+mn-ea"/>
                </a:rPr>
                <a:t>相应表述）</a:t>
              </a:r>
              <a:endParaRPr lang="zh-CN" altLang="en-US" sz="1100" b="1" dirty="0">
                <a:solidFill>
                  <a:srgbClr val="FF0000"/>
                </a:solidFill>
                <a:latin typeface="方正正中黑简体" panose="02000000000000000000" charset="-122"/>
                <a:ea typeface="方正正中黑简体" panose="02000000000000000000" charset="-122"/>
                <a:sym typeface="+mn-ea"/>
              </a:endParaRPr>
            </a:p>
          </p:txBody>
        </p:sp>
        <p:sp>
          <p:nvSpPr>
            <p:cNvPr id="39" name="文本框 11"/>
            <p:cNvSpPr txBox="1"/>
            <p:nvPr/>
          </p:nvSpPr>
          <p:spPr>
            <a:xfrm>
              <a:off x="6849353" y="2256838"/>
              <a:ext cx="1121455" cy="523220"/>
            </a:xfrm>
            <a:prstGeom prst="rect">
              <a:avLst/>
            </a:prstGeom>
            <a:noFill/>
          </p:spPr>
          <p:txBody>
            <a:bodyPr wrap="square" rtlCol="0">
              <a:spAutoFit/>
            </a:bodyPr>
            <a:lstStyle/>
            <a:p>
              <a:pPr algn="ctr"/>
              <a:r>
                <a:rPr lang="zh-CN" altLang="en-US" sz="1400" b="1" dirty="0" smtClean="0">
                  <a:solidFill>
                    <a:schemeClr val="bg1"/>
                  </a:solidFill>
                  <a:latin typeface="方正正中黑简体" panose="02000000000000000000" charset="-122"/>
                  <a:ea typeface="方正正中黑简体" panose="02000000000000000000" charset="-122"/>
                </a:rPr>
                <a:t>原建档立卡家庭学生</a:t>
              </a:r>
              <a:endParaRPr lang="zh-CN" altLang="en-US" sz="1400" b="1" dirty="0">
                <a:solidFill>
                  <a:schemeClr val="bg1"/>
                </a:solidFill>
                <a:latin typeface="方正正中黑简体" panose="02000000000000000000" charset="-122"/>
                <a:ea typeface="方正正中黑简体" panose="02000000000000000000" charset="-122"/>
              </a:endParaRPr>
            </a:p>
          </p:txBody>
        </p:sp>
      </p:grpSp>
    </p:spTree>
    <p:extLst>
      <p:ext uri="{BB962C8B-B14F-4D97-AF65-F5344CB8AC3E}">
        <p14:creationId xmlns:p14="http://schemas.microsoft.com/office/powerpoint/2010/main" val="10807299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2795134" cy="600075"/>
            <a:chOff x="776" y="478"/>
            <a:chExt cx="4402"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3199" cy="727"/>
            </a:xfrm>
            <a:prstGeom prst="rect">
              <a:avLst/>
            </a:prstGeom>
            <a:noFill/>
          </p:spPr>
          <p:txBody>
            <a:bodyPr wrap="non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一、总体情况</a:t>
              </a:r>
              <a:endParaRPr lang="zh-CN" altLang="en-US" sz="2400" b="1" dirty="0">
                <a:latin typeface="方正正中黑简体" panose="02000000000000000000" charset="-122"/>
                <a:ea typeface="方正正中黑简体" panose="02000000000000000000" charset="-122"/>
                <a:cs typeface="方正正中黑简体" panose="02000000000000000000" charset="-122"/>
              </a:endParaRP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072466" y="4298598"/>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14135" y="4026199"/>
            <a:ext cx="242432"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564543" y="896535"/>
            <a:ext cx="7924230" cy="418641"/>
          </a:xfrm>
          <a:prstGeom prst="rect">
            <a:avLst/>
          </a:prstGeom>
          <a:noFill/>
        </p:spPr>
        <p:txBody>
          <a:bodyPr wrap="square" rtlCol="0">
            <a:spAutoFit/>
          </a:bodyPr>
          <a:lstStyle/>
          <a:p>
            <a:pPr>
              <a:lnSpc>
                <a:spcPct val="150000"/>
              </a:lnSpc>
            </a:pPr>
            <a:r>
              <a:rPr lang="zh-CN" altLang="en-US" sz="1600" b="1" dirty="0">
                <a:latin typeface="方正正中黑简体" panose="02000000000000000000" charset="-122"/>
                <a:ea typeface="方正正中黑简体" panose="02000000000000000000" charset="-122"/>
              </a:rPr>
              <a:t>与</a:t>
            </a:r>
            <a:r>
              <a:rPr lang="en-US" altLang="zh-CN" sz="1600" b="1" dirty="0">
                <a:solidFill>
                  <a:srgbClr val="FF0000"/>
                </a:solidFill>
                <a:latin typeface="方正正中黑简体" panose="02000000000000000000" charset="-122"/>
                <a:ea typeface="方正正中黑简体" panose="02000000000000000000" charset="-122"/>
              </a:rPr>
              <a:t>4</a:t>
            </a:r>
            <a:r>
              <a:rPr lang="zh-CN" altLang="en-US" sz="1600" b="1" dirty="0">
                <a:solidFill>
                  <a:srgbClr val="FF0000"/>
                </a:solidFill>
                <a:latin typeface="方正正中黑简体" panose="02000000000000000000" charset="-122"/>
                <a:ea typeface="方正正中黑简体" panose="02000000000000000000" charset="-122"/>
              </a:rPr>
              <a:t>号文</a:t>
            </a:r>
            <a:r>
              <a:rPr lang="zh-CN" altLang="en-US" sz="1600" b="1" dirty="0">
                <a:latin typeface="方正正中黑简体" panose="02000000000000000000" charset="-122"/>
                <a:ea typeface="方正正中黑简体" panose="02000000000000000000" charset="-122"/>
              </a:rPr>
              <a:t>的主要区别在哪里？</a:t>
            </a:r>
          </a:p>
        </p:txBody>
      </p:sp>
      <p:sp>
        <p:nvSpPr>
          <p:cNvPr id="49" name="矩形 48"/>
          <p:cNvSpPr/>
          <p:nvPr/>
        </p:nvSpPr>
        <p:spPr>
          <a:xfrm>
            <a:off x="2359222" y="1418892"/>
            <a:ext cx="5218982" cy="1381388"/>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914400"/>
            <a:r>
              <a:rPr lang="zh-CN" altLang="en-US" sz="1600" kern="0" dirty="0" smtClean="0">
                <a:latin typeface="方正正中黑简体" panose="02000000000000000000" charset="-122"/>
                <a:ea typeface="方正正中黑简体" panose="02000000000000000000" charset="-122"/>
              </a:rPr>
              <a:t>        </a:t>
            </a:r>
            <a:r>
              <a:rPr lang="zh-CN" altLang="en-US" sz="1600" b="1" kern="0" dirty="0" smtClean="0">
                <a:latin typeface="方正正中黑简体" panose="02000000000000000000" charset="-122"/>
                <a:ea typeface="方正正中黑简体" panose="02000000000000000000" charset="-122"/>
              </a:rPr>
              <a:t>中小学校、幼儿园要建立专门档案，将</a:t>
            </a:r>
            <a:r>
              <a:rPr lang="zh-CN" altLang="en-US" sz="1600" b="1" kern="0" dirty="0" smtClean="0">
                <a:solidFill>
                  <a:srgbClr val="FF0000"/>
                </a:solidFill>
                <a:latin typeface="方正正中黑简体" panose="02000000000000000000" charset="-122"/>
                <a:ea typeface="方正正中黑简体" panose="02000000000000000000" charset="-122"/>
              </a:rPr>
              <a:t>学生（幼儿）申请表、受理结果、资助资金使用情况等有关</a:t>
            </a:r>
            <a:r>
              <a:rPr lang="zh-CN" altLang="en-US" sz="1600" b="1" kern="0" dirty="0" smtClean="0">
                <a:solidFill>
                  <a:srgbClr val="FF0000"/>
                </a:solidFill>
                <a:latin typeface="方正正中黑简体" panose="02000000000000000000" charset="-122"/>
                <a:ea typeface="方正正中黑简体" panose="02000000000000000000" charset="-122"/>
              </a:rPr>
              <a:t>凭证</a:t>
            </a:r>
            <a:r>
              <a:rPr lang="zh-CN" altLang="en-US" sz="1600" b="1" kern="0" dirty="0" smtClean="0">
                <a:solidFill>
                  <a:srgbClr val="FF0000"/>
                </a:solidFill>
                <a:latin typeface="方正正中黑简体" panose="02000000000000000000" charset="-122"/>
                <a:ea typeface="方正正中黑简体" panose="02000000000000000000" charset="-122"/>
              </a:rPr>
              <a:t>和工作情况</a:t>
            </a:r>
            <a:r>
              <a:rPr lang="zh-CN" altLang="en-US" sz="1600" b="1" kern="0" dirty="0" smtClean="0">
                <a:latin typeface="方正正中黑简体" panose="02000000000000000000" charset="-122"/>
                <a:ea typeface="方正正中黑简体" panose="02000000000000000000" charset="-122"/>
              </a:rPr>
              <a:t>分学期建档备查</a:t>
            </a:r>
            <a:endParaRPr lang="zh-CN" altLang="en-US" sz="1600" b="1" kern="0" dirty="0">
              <a:latin typeface="方正正中黑简体" panose="02000000000000000000" charset="-122"/>
              <a:ea typeface="方正正中黑简体" panose="02000000000000000000" charset="-122"/>
            </a:endParaRPr>
          </a:p>
        </p:txBody>
      </p:sp>
      <p:grpSp>
        <p:nvGrpSpPr>
          <p:cNvPr id="10" name="组合 9"/>
          <p:cNvGrpSpPr/>
          <p:nvPr/>
        </p:nvGrpSpPr>
        <p:grpSpPr>
          <a:xfrm>
            <a:off x="771012" y="1521603"/>
            <a:ext cx="1588210" cy="971550"/>
            <a:chOff x="771012" y="1521603"/>
            <a:chExt cx="1588210" cy="971550"/>
          </a:xfrm>
        </p:grpSpPr>
        <p:cxnSp>
          <p:nvCxnSpPr>
            <p:cNvPr id="57" name="直接箭头连接符 56"/>
            <p:cNvCxnSpPr>
              <a:stCxn id="59" idx="6"/>
            </p:cNvCxnSpPr>
            <p:nvPr/>
          </p:nvCxnSpPr>
          <p:spPr>
            <a:xfrm>
              <a:off x="1742562" y="2007378"/>
              <a:ext cx="616660" cy="0"/>
            </a:xfrm>
            <a:prstGeom prst="straightConnector1">
              <a:avLst/>
            </a:prstGeom>
            <a:noFill/>
            <a:ln cap="rnd">
              <a:gradFill flip="none" rotWithShape="1">
                <a:gsLst>
                  <a:gs pos="0">
                    <a:srgbClr val="000000"/>
                  </a:gs>
                  <a:gs pos="39999">
                    <a:srgbClr val="0A128C"/>
                  </a:gs>
                  <a:gs pos="70000">
                    <a:srgbClr val="181CC7"/>
                  </a:gs>
                  <a:gs pos="88000">
                    <a:srgbClr val="7005D4"/>
                  </a:gs>
                  <a:gs pos="100000">
                    <a:srgbClr val="8C3D91"/>
                  </a:gs>
                </a:gsLst>
                <a:lin ang="5400000" scaled="0"/>
                <a:tileRect/>
              </a:gradFill>
              <a:prstDash val="dash"/>
              <a:round/>
              <a:tailEnd type="arrow"/>
            </a:ln>
          </p:spPr>
          <p:style>
            <a:lnRef idx="2">
              <a:schemeClr val="accent1">
                <a:shade val="50000"/>
              </a:schemeClr>
            </a:lnRef>
            <a:fillRef idx="1">
              <a:schemeClr val="accent1"/>
            </a:fillRef>
            <a:effectRef idx="0">
              <a:schemeClr val="accent1"/>
            </a:effectRef>
            <a:fontRef idx="minor">
              <a:schemeClr val="lt1"/>
            </a:fontRef>
          </p:style>
        </p:cxnSp>
        <p:grpSp>
          <p:nvGrpSpPr>
            <p:cNvPr id="7" name="组合 6"/>
            <p:cNvGrpSpPr/>
            <p:nvPr/>
          </p:nvGrpSpPr>
          <p:grpSpPr>
            <a:xfrm>
              <a:off x="771012" y="1521603"/>
              <a:ext cx="971550" cy="971550"/>
              <a:chOff x="5179340" y="1133414"/>
              <a:chExt cx="971550" cy="971550"/>
            </a:xfrm>
          </p:grpSpPr>
          <p:sp>
            <p:nvSpPr>
              <p:cNvPr id="59" name="椭圆 58"/>
              <p:cNvSpPr/>
              <p:nvPr/>
            </p:nvSpPr>
            <p:spPr>
              <a:xfrm>
                <a:off x="5179340" y="1133414"/>
                <a:ext cx="971550" cy="971550"/>
              </a:xfrm>
              <a:prstGeom prst="ellipse">
                <a:avLst/>
              </a:prstGeom>
              <a:gradFill flip="none" rotWithShape="1">
                <a:gsLst>
                  <a:gs pos="0">
                    <a:schemeClr val="accent1"/>
                  </a:gs>
                  <a:gs pos="100000">
                    <a:schemeClr val="accent1">
                      <a:lumMod val="75000"/>
                    </a:schemeClr>
                  </a:gs>
                </a:gsLst>
                <a:lin ang="18900000" scaled="1"/>
                <a:tileRect/>
              </a:gradFill>
              <a:ln w="5715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61" name="文本框 11"/>
              <p:cNvSpPr txBox="1"/>
              <p:nvPr/>
            </p:nvSpPr>
            <p:spPr>
              <a:xfrm>
                <a:off x="5205356" y="1419129"/>
                <a:ext cx="927186" cy="461665"/>
              </a:xfrm>
              <a:prstGeom prst="rect">
                <a:avLst/>
              </a:prstGeom>
              <a:noFill/>
            </p:spPr>
            <p:txBody>
              <a:bodyPr wrap="square" rtlCol="0">
                <a:spAutoFit/>
              </a:bodyPr>
              <a:lstStyle/>
              <a:p>
                <a:pPr algn="ctr"/>
                <a:r>
                  <a:rPr lang="zh-CN" altLang="en-US" sz="2400" b="1" dirty="0" smtClean="0">
                    <a:solidFill>
                      <a:schemeClr val="bg1"/>
                    </a:solidFill>
                    <a:latin typeface="方正正中黑简体" panose="02000000000000000000" charset="-122"/>
                    <a:ea typeface="方正正中黑简体" panose="02000000000000000000" charset="-122"/>
                  </a:rPr>
                  <a:t>档案</a:t>
                </a:r>
                <a:endParaRPr lang="zh-CN" altLang="en-US" sz="2400" b="1" dirty="0">
                  <a:solidFill>
                    <a:schemeClr val="bg1"/>
                  </a:solidFill>
                  <a:latin typeface="方正正中黑简体" panose="02000000000000000000" charset="-122"/>
                  <a:ea typeface="方正正中黑简体" panose="02000000000000000000" charset="-122"/>
                </a:endParaRPr>
              </a:p>
            </p:txBody>
          </p:sp>
        </p:grpSp>
      </p:grpSp>
      <p:grpSp>
        <p:nvGrpSpPr>
          <p:cNvPr id="11" name="组合 10"/>
          <p:cNvGrpSpPr/>
          <p:nvPr/>
        </p:nvGrpSpPr>
        <p:grpSpPr>
          <a:xfrm>
            <a:off x="666265" y="3054649"/>
            <a:ext cx="1692957" cy="971550"/>
            <a:chOff x="666265" y="3054649"/>
            <a:chExt cx="1692957" cy="971550"/>
          </a:xfrm>
        </p:grpSpPr>
        <p:grpSp>
          <p:nvGrpSpPr>
            <p:cNvPr id="37" name="组合 36"/>
            <p:cNvGrpSpPr/>
            <p:nvPr/>
          </p:nvGrpSpPr>
          <p:grpSpPr>
            <a:xfrm>
              <a:off x="666265" y="3054649"/>
              <a:ext cx="1179787" cy="971550"/>
              <a:chOff x="5092941" y="1133414"/>
              <a:chExt cx="1179787" cy="971550"/>
            </a:xfrm>
          </p:grpSpPr>
          <p:sp>
            <p:nvSpPr>
              <p:cNvPr id="39" name="椭圆 38"/>
              <p:cNvSpPr/>
              <p:nvPr/>
            </p:nvSpPr>
            <p:spPr>
              <a:xfrm>
                <a:off x="5179340" y="1133414"/>
                <a:ext cx="971550" cy="971550"/>
              </a:xfrm>
              <a:prstGeom prst="ellipse">
                <a:avLst/>
              </a:prstGeom>
              <a:gradFill flip="none" rotWithShape="1">
                <a:gsLst>
                  <a:gs pos="0">
                    <a:schemeClr val="accent1"/>
                  </a:gs>
                  <a:gs pos="100000">
                    <a:schemeClr val="accent1">
                      <a:lumMod val="75000"/>
                    </a:schemeClr>
                  </a:gs>
                </a:gsLst>
                <a:lin ang="18900000" scaled="1"/>
                <a:tileRect/>
              </a:gradFill>
              <a:ln w="5715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latin typeface="方正正中黑简体" panose="02000000000000000000" charset="-122"/>
                  <a:ea typeface="方正正中黑简体" panose="02000000000000000000" charset="-122"/>
                </a:endParaRPr>
              </a:p>
            </p:txBody>
          </p:sp>
          <p:sp>
            <p:nvSpPr>
              <p:cNvPr id="40" name="文本框 11"/>
              <p:cNvSpPr txBox="1"/>
              <p:nvPr/>
            </p:nvSpPr>
            <p:spPr>
              <a:xfrm>
                <a:off x="5092941" y="1419129"/>
                <a:ext cx="1179787" cy="369332"/>
              </a:xfrm>
              <a:prstGeom prst="rect">
                <a:avLst/>
              </a:prstGeom>
              <a:noFill/>
            </p:spPr>
            <p:txBody>
              <a:bodyPr wrap="square" rtlCol="0">
                <a:spAutoFit/>
              </a:bodyPr>
              <a:lstStyle/>
              <a:p>
                <a:pPr algn="ctr"/>
                <a:r>
                  <a:rPr lang="zh-CN" altLang="en-US" b="1" dirty="0" smtClean="0">
                    <a:solidFill>
                      <a:schemeClr val="bg1"/>
                    </a:solidFill>
                    <a:latin typeface="方正正中黑简体" panose="02000000000000000000" charset="-122"/>
                    <a:ea typeface="方正正中黑简体" panose="02000000000000000000" charset="-122"/>
                  </a:rPr>
                  <a:t>信息共享</a:t>
                </a:r>
                <a:endParaRPr lang="zh-CN" altLang="en-US" b="1" dirty="0">
                  <a:solidFill>
                    <a:schemeClr val="bg1"/>
                  </a:solidFill>
                  <a:latin typeface="方正正中黑简体" panose="02000000000000000000" charset="-122"/>
                  <a:ea typeface="方正正中黑简体" panose="02000000000000000000" charset="-122"/>
                </a:endParaRPr>
              </a:p>
            </p:txBody>
          </p:sp>
        </p:grpSp>
        <p:cxnSp>
          <p:nvCxnSpPr>
            <p:cNvPr id="41" name="直接箭头连接符 40"/>
            <p:cNvCxnSpPr/>
            <p:nvPr/>
          </p:nvCxnSpPr>
          <p:spPr>
            <a:xfrm>
              <a:off x="1742562" y="3540424"/>
              <a:ext cx="616660" cy="0"/>
            </a:xfrm>
            <a:prstGeom prst="straightConnector1">
              <a:avLst/>
            </a:prstGeom>
            <a:noFill/>
            <a:ln cap="rnd">
              <a:gradFill flip="none" rotWithShape="1">
                <a:gsLst>
                  <a:gs pos="0">
                    <a:srgbClr val="000000"/>
                  </a:gs>
                  <a:gs pos="39999">
                    <a:srgbClr val="0A128C"/>
                  </a:gs>
                  <a:gs pos="70000">
                    <a:srgbClr val="181CC7"/>
                  </a:gs>
                  <a:gs pos="88000">
                    <a:srgbClr val="7005D4"/>
                  </a:gs>
                  <a:gs pos="100000">
                    <a:srgbClr val="8C3D91"/>
                  </a:gs>
                </a:gsLst>
                <a:lin ang="5400000" scaled="0"/>
                <a:tileRect/>
              </a:gradFill>
              <a:prstDash val="dash"/>
              <a:round/>
              <a:tailEnd type="arrow"/>
            </a:ln>
          </p:spPr>
          <p:style>
            <a:lnRef idx="2">
              <a:schemeClr val="accent1">
                <a:shade val="50000"/>
              </a:schemeClr>
            </a:lnRef>
            <a:fillRef idx="1">
              <a:schemeClr val="accent1"/>
            </a:fillRef>
            <a:effectRef idx="0">
              <a:schemeClr val="accent1"/>
            </a:effectRef>
            <a:fontRef idx="minor">
              <a:schemeClr val="lt1"/>
            </a:fontRef>
          </p:style>
        </p:cxnSp>
      </p:grpSp>
      <p:sp>
        <p:nvSpPr>
          <p:cNvPr id="44" name="矩形 43"/>
          <p:cNvSpPr/>
          <p:nvPr/>
        </p:nvSpPr>
        <p:spPr>
          <a:xfrm>
            <a:off x="2359222" y="3054649"/>
            <a:ext cx="5218982" cy="1381388"/>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914400"/>
            <a:r>
              <a:rPr lang="zh-CN" altLang="en-US" sz="1600" kern="0" dirty="0" smtClean="0">
                <a:latin typeface="方正正中黑简体" panose="02000000000000000000" charset="-122"/>
                <a:ea typeface="方正正中黑简体" panose="02000000000000000000" charset="-122"/>
              </a:rPr>
              <a:t>        </a:t>
            </a:r>
            <a:r>
              <a:rPr lang="zh-CN" altLang="en-US" sz="1600" b="1" kern="0" dirty="0" smtClean="0">
                <a:latin typeface="方正正中黑简体" panose="02000000000000000000" charset="-122"/>
                <a:ea typeface="方正正中黑简体" panose="02000000000000000000" charset="-122"/>
              </a:rPr>
              <a:t>凡是可以通过电子证照库等信息共享交换获取的证明材料，不得要求申请人提供。</a:t>
            </a:r>
            <a:endParaRPr lang="zh-CN" altLang="en-US" sz="1600" b="1" kern="0" dirty="0">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33066762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234055" y="1355725"/>
            <a:ext cx="2553970" cy="2533015"/>
          </a:xfrm>
          <a:prstGeom prst="ellipse">
            <a:avLst/>
          </a:prstGeom>
          <a:gradFill flip="none" rotWithShape="1">
            <a:gsLst>
              <a:gs pos="0">
                <a:schemeClr val="accent1"/>
              </a:gs>
              <a:gs pos="100000">
                <a:schemeClr val="accent1">
                  <a:lumMod val="75000"/>
                </a:schemeClr>
              </a:gs>
            </a:gsLst>
            <a:lin ang="18900000" scaled="1"/>
            <a:tileRect/>
          </a:gradFill>
          <a:ln w="76200">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000" b="1">
              <a:latin typeface="方正正中黑简体" panose="02000000000000000000" charset="-122"/>
              <a:ea typeface="方正正中黑简体" panose="02000000000000000000" charset="-122"/>
            </a:endParaRPr>
          </a:p>
        </p:txBody>
      </p:sp>
      <p:sp>
        <p:nvSpPr>
          <p:cNvPr id="2" name="矩形 1"/>
          <p:cNvSpPr/>
          <p:nvPr/>
        </p:nvSpPr>
        <p:spPr>
          <a:xfrm>
            <a:off x="8558438" y="4662281"/>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矩形 5"/>
          <p:cNvSpPr/>
          <p:nvPr/>
        </p:nvSpPr>
        <p:spPr>
          <a:xfrm>
            <a:off x="8057192" y="418646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7" name="矩形 6"/>
          <p:cNvSpPr/>
          <p:nvPr/>
        </p:nvSpPr>
        <p:spPr>
          <a:xfrm>
            <a:off x="7531145" y="3603267"/>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8" name="矩形 7"/>
          <p:cNvSpPr/>
          <p:nvPr/>
        </p:nvSpPr>
        <p:spPr>
          <a:xfrm>
            <a:off x="393821" y="717343"/>
            <a:ext cx="449518" cy="449518"/>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508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1034342" y="184792"/>
            <a:ext cx="611702" cy="611702"/>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0" name="矩形 9"/>
          <p:cNvSpPr/>
          <p:nvPr/>
        </p:nvSpPr>
        <p:spPr>
          <a:xfrm>
            <a:off x="8668895" y="3794424"/>
            <a:ext cx="272399" cy="272399"/>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1" name="矩形 10"/>
          <p:cNvSpPr/>
          <p:nvPr/>
        </p:nvSpPr>
        <p:spPr>
          <a:xfrm>
            <a:off x="934608" y="1109009"/>
            <a:ext cx="654713" cy="654713"/>
          </a:xfrm>
          <a:prstGeom prst="rect">
            <a:avLst/>
          </a:prstGeom>
          <a:solidFill>
            <a:srgbClr val="0D60AC"/>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12" name="文本框 11"/>
          <p:cNvSpPr txBox="1"/>
          <p:nvPr/>
        </p:nvSpPr>
        <p:spPr>
          <a:xfrm>
            <a:off x="3441688" y="2121544"/>
            <a:ext cx="2138704" cy="1200329"/>
          </a:xfrm>
          <a:prstGeom prst="rect">
            <a:avLst/>
          </a:prstGeom>
          <a:noFill/>
        </p:spPr>
        <p:txBody>
          <a:bodyPr wrap="square" rtlCol="0">
            <a:spAutoFit/>
          </a:bodyPr>
          <a:lstStyle/>
          <a:p>
            <a:pPr algn="ctr"/>
            <a:r>
              <a:rPr lang="zh-CN" altLang="en-US" sz="3600" b="1" dirty="0">
                <a:solidFill>
                  <a:schemeClr val="bg1"/>
                </a:solidFill>
                <a:latin typeface="方正正中黑简体" panose="02000000000000000000" charset="-122"/>
                <a:ea typeface="方正正中黑简体" panose="02000000000000000000" charset="-122"/>
              </a:rPr>
              <a:t>资助范围和标准</a:t>
            </a:r>
          </a:p>
        </p:txBody>
      </p:sp>
      <p:sp>
        <p:nvSpPr>
          <p:cNvPr id="13" name="文本框 12"/>
          <p:cNvSpPr txBox="1"/>
          <p:nvPr/>
        </p:nvSpPr>
        <p:spPr>
          <a:xfrm>
            <a:off x="4187073" y="1475213"/>
            <a:ext cx="647934" cy="646331"/>
          </a:xfrm>
          <a:prstGeom prst="rect">
            <a:avLst/>
          </a:prstGeom>
          <a:noFill/>
        </p:spPr>
        <p:txBody>
          <a:bodyPr wrap="none" rtlCol="0">
            <a:spAutoFit/>
          </a:bodyPr>
          <a:lstStyle/>
          <a:p>
            <a:pPr algn="ctr"/>
            <a:r>
              <a:rPr lang="zh-CN" altLang="en-US" sz="3600" b="1" dirty="0" smtClean="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rPr>
              <a:t>二</a:t>
            </a:r>
            <a:endParaRPr lang="en-US" altLang="zh-CN" sz="2400" b="1" dirty="0">
              <a:gradFill>
                <a:gsLst>
                  <a:gs pos="0">
                    <a:schemeClr val="bg1"/>
                  </a:gs>
                  <a:gs pos="100000">
                    <a:schemeClr val="bg1">
                      <a:lumMod val="95000"/>
                    </a:schemeClr>
                  </a:gs>
                </a:gsLst>
                <a:lin ang="5400000" scaled="1"/>
              </a:gra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9864526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2919" y="296460"/>
            <a:ext cx="7227852" cy="600075"/>
            <a:chOff x="776" y="478"/>
            <a:chExt cx="11383" cy="945"/>
          </a:xfrm>
        </p:grpSpPr>
        <p:sp>
          <p:nvSpPr>
            <p:cNvPr id="4" name="椭圆 3"/>
            <p:cNvSpPr/>
            <p:nvPr/>
          </p:nvSpPr>
          <p:spPr>
            <a:xfrm>
              <a:off x="776" y="478"/>
              <a:ext cx="945" cy="945"/>
            </a:xfrm>
            <a:prstGeom prst="ellipse">
              <a:avLst/>
            </a:prstGeom>
            <a:solidFill>
              <a:schemeClr val="accent1"/>
            </a:solidFill>
            <a:ln w="38100">
              <a:gradFill flip="none" rotWithShape="1">
                <a:gsLst>
                  <a:gs pos="0">
                    <a:schemeClr val="accent2">
                      <a:lumMod val="50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6" name="文本框 5"/>
            <p:cNvSpPr txBox="1"/>
            <p:nvPr/>
          </p:nvSpPr>
          <p:spPr>
            <a:xfrm>
              <a:off x="1979" y="588"/>
              <a:ext cx="10180" cy="727"/>
            </a:xfrm>
            <a:prstGeom prst="rect">
              <a:avLst/>
            </a:prstGeom>
            <a:noFill/>
          </p:spPr>
          <p:txBody>
            <a:bodyPr wrap="square" rtlCol="0">
              <a:spAutoFit/>
            </a:bodyPr>
            <a:lstStyle/>
            <a:p>
              <a:r>
                <a:rPr lang="zh-CN" altLang="en-US" sz="2400" b="1" dirty="0" smtClean="0">
                  <a:latin typeface="方正正中黑简体" panose="02000000000000000000" charset="-122"/>
                  <a:ea typeface="方正正中黑简体" panose="02000000000000000000" charset="-122"/>
                  <a:cs typeface="方正正中黑简体" panose="02000000000000000000" charset="-122"/>
                </a:rPr>
                <a:t>二、资助范围和标准</a:t>
              </a:r>
              <a:r>
                <a:rPr lang="zh-CN" altLang="en-US" sz="2400" b="1" dirty="0">
                  <a:solidFill>
                    <a:srgbClr val="0D60AC"/>
                  </a:solidFill>
                  <a:latin typeface="黑体" panose="02010609060101010101" pitchFamily="49" charset="-122"/>
                  <a:ea typeface="黑体" panose="02010609060101010101" pitchFamily="49" charset="-122"/>
                  <a:cs typeface="方正正中黑简体" panose="02000000000000000000" charset="-122"/>
                </a:rPr>
                <a:t>（学前教育资助）</a:t>
              </a:r>
            </a:p>
          </p:txBody>
        </p:sp>
        <p:sp>
          <p:nvSpPr>
            <p:cNvPr id="8" name="椭圆 22"/>
            <p:cNvSpPr/>
            <p:nvPr/>
          </p:nvSpPr>
          <p:spPr>
            <a:xfrm>
              <a:off x="1049" y="751"/>
              <a:ext cx="400" cy="399"/>
            </a:xfrm>
            <a:custGeom>
              <a:avLst/>
              <a:gdLst>
                <a:gd name="connsiteX0" fmla="*/ 0 w 602040"/>
                <a:gd name="connsiteY0" fmla="*/ 333352 h 601084"/>
                <a:gd name="connsiteX1" fmla="*/ 216576 w 602040"/>
                <a:gd name="connsiteY1" fmla="*/ 333352 h 601084"/>
                <a:gd name="connsiteX2" fmla="*/ 216576 w 602040"/>
                <a:gd name="connsiteY2" fmla="*/ 387890 h 601084"/>
                <a:gd name="connsiteX3" fmla="*/ 244393 w 602040"/>
                <a:gd name="connsiteY3" fmla="*/ 414663 h 601084"/>
                <a:gd name="connsiteX4" fmla="*/ 359635 w 602040"/>
                <a:gd name="connsiteY4" fmla="*/ 414663 h 601084"/>
                <a:gd name="connsiteX5" fmla="*/ 387452 w 602040"/>
                <a:gd name="connsiteY5" fmla="*/ 387890 h 601084"/>
                <a:gd name="connsiteX6" fmla="*/ 387452 w 602040"/>
                <a:gd name="connsiteY6" fmla="*/ 333352 h 601084"/>
                <a:gd name="connsiteX7" fmla="*/ 602040 w 602040"/>
                <a:gd name="connsiteY7" fmla="*/ 333352 h 601084"/>
                <a:gd name="connsiteX8" fmla="*/ 602040 w 602040"/>
                <a:gd name="connsiteY8" fmla="*/ 541588 h 601084"/>
                <a:gd name="connsiteX9" fmla="*/ 544419 w 602040"/>
                <a:gd name="connsiteY9" fmla="*/ 601084 h 601084"/>
                <a:gd name="connsiteX10" fmla="*/ 59608 w 602040"/>
                <a:gd name="connsiteY10" fmla="*/ 601084 h 601084"/>
                <a:gd name="connsiteX11" fmla="*/ 0 w 602040"/>
                <a:gd name="connsiteY11" fmla="*/ 541588 h 601084"/>
                <a:gd name="connsiteX12" fmla="*/ 276164 w 602040"/>
                <a:gd name="connsiteY12" fmla="*/ 246072 h 601084"/>
                <a:gd name="connsiteX13" fmla="*/ 325875 w 602040"/>
                <a:gd name="connsiteY13" fmla="*/ 246072 h 601084"/>
                <a:gd name="connsiteX14" fmla="*/ 333829 w 602040"/>
                <a:gd name="connsiteY14" fmla="*/ 253007 h 601084"/>
                <a:gd name="connsiteX15" fmla="*/ 333829 w 602040"/>
                <a:gd name="connsiteY15" fmla="*/ 355050 h 601084"/>
                <a:gd name="connsiteX16" fmla="*/ 325875 w 602040"/>
                <a:gd name="connsiteY16" fmla="*/ 362976 h 601084"/>
                <a:gd name="connsiteX17" fmla="*/ 276164 w 602040"/>
                <a:gd name="connsiteY17" fmla="*/ 362976 h 601084"/>
                <a:gd name="connsiteX18" fmla="*/ 268210 w 602040"/>
                <a:gd name="connsiteY18" fmla="*/ 355050 h 601084"/>
                <a:gd name="connsiteX19" fmla="*/ 268210 w 602040"/>
                <a:gd name="connsiteY19" fmla="*/ 253007 h 601084"/>
                <a:gd name="connsiteX20" fmla="*/ 276164 w 602040"/>
                <a:gd name="connsiteY20" fmla="*/ 246072 h 601084"/>
                <a:gd name="connsiteX21" fmla="*/ 203661 w 602040"/>
                <a:gd name="connsiteY21" fmla="*/ 77355 h 601084"/>
                <a:gd name="connsiteX22" fmla="*/ 183791 w 602040"/>
                <a:gd name="connsiteY22" fmla="*/ 97190 h 601084"/>
                <a:gd name="connsiteX23" fmla="*/ 183791 w 602040"/>
                <a:gd name="connsiteY23" fmla="*/ 130909 h 601084"/>
                <a:gd name="connsiteX24" fmla="*/ 420236 w 602040"/>
                <a:gd name="connsiteY24" fmla="*/ 130909 h 601084"/>
                <a:gd name="connsiteX25" fmla="*/ 420236 w 602040"/>
                <a:gd name="connsiteY25" fmla="*/ 97190 h 601084"/>
                <a:gd name="connsiteX26" fmla="*/ 400367 w 602040"/>
                <a:gd name="connsiteY26" fmla="*/ 77355 h 601084"/>
                <a:gd name="connsiteX27" fmla="*/ 203661 w 602040"/>
                <a:gd name="connsiteY27" fmla="*/ 0 h 601084"/>
                <a:gd name="connsiteX28" fmla="*/ 400367 w 602040"/>
                <a:gd name="connsiteY28" fmla="*/ 0 h 601084"/>
                <a:gd name="connsiteX29" fmla="*/ 497726 w 602040"/>
                <a:gd name="connsiteY29" fmla="*/ 97190 h 601084"/>
                <a:gd name="connsiteX30" fmla="*/ 497726 w 602040"/>
                <a:gd name="connsiteY30" fmla="*/ 130909 h 601084"/>
                <a:gd name="connsiteX31" fmla="*/ 544419 w 602040"/>
                <a:gd name="connsiteY31" fmla="*/ 130909 h 601084"/>
                <a:gd name="connsiteX32" fmla="*/ 602040 w 602040"/>
                <a:gd name="connsiteY32" fmla="*/ 190413 h 601084"/>
                <a:gd name="connsiteX33" fmla="*/ 602040 w 602040"/>
                <a:gd name="connsiteY33" fmla="*/ 266777 h 601084"/>
                <a:gd name="connsiteX34" fmla="*/ 387452 w 602040"/>
                <a:gd name="connsiteY34" fmla="*/ 266777 h 601084"/>
                <a:gd name="connsiteX35" fmla="*/ 387452 w 602040"/>
                <a:gd name="connsiteY35" fmla="*/ 221157 h 601084"/>
                <a:gd name="connsiteX36" fmla="*/ 359635 w 602040"/>
                <a:gd name="connsiteY36" fmla="*/ 193389 h 601084"/>
                <a:gd name="connsiteX37" fmla="*/ 244393 w 602040"/>
                <a:gd name="connsiteY37" fmla="*/ 193389 h 601084"/>
                <a:gd name="connsiteX38" fmla="*/ 216576 w 602040"/>
                <a:gd name="connsiteY38" fmla="*/ 221157 h 601084"/>
                <a:gd name="connsiteX39" fmla="*/ 216576 w 602040"/>
                <a:gd name="connsiteY39" fmla="*/ 266777 h 601084"/>
                <a:gd name="connsiteX40" fmla="*/ 0 w 602040"/>
                <a:gd name="connsiteY40" fmla="*/ 266777 h 601084"/>
                <a:gd name="connsiteX41" fmla="*/ 0 w 602040"/>
                <a:gd name="connsiteY41" fmla="*/ 190413 h 601084"/>
                <a:gd name="connsiteX42" fmla="*/ 59608 w 602040"/>
                <a:gd name="connsiteY42" fmla="*/ 130909 h 601084"/>
                <a:gd name="connsiteX43" fmla="*/ 106301 w 602040"/>
                <a:gd name="connsiteY43" fmla="*/ 130909 h 601084"/>
                <a:gd name="connsiteX44" fmla="*/ 106301 w 602040"/>
                <a:gd name="connsiteY44" fmla="*/ 97190 h 601084"/>
                <a:gd name="connsiteX45" fmla="*/ 203661 w 602040"/>
                <a:gd name="connsiteY45"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040" h="601084">
                  <a:moveTo>
                    <a:pt x="0" y="333352"/>
                  </a:moveTo>
                  <a:lnTo>
                    <a:pt x="216576" y="333352"/>
                  </a:lnTo>
                  <a:lnTo>
                    <a:pt x="216576" y="387890"/>
                  </a:lnTo>
                  <a:cubicBezTo>
                    <a:pt x="216576" y="402764"/>
                    <a:pt x="229491" y="414663"/>
                    <a:pt x="244393" y="414663"/>
                  </a:cubicBezTo>
                  <a:lnTo>
                    <a:pt x="359635" y="414663"/>
                  </a:lnTo>
                  <a:cubicBezTo>
                    <a:pt x="374537" y="414663"/>
                    <a:pt x="387452" y="402764"/>
                    <a:pt x="387452" y="387890"/>
                  </a:cubicBezTo>
                  <a:lnTo>
                    <a:pt x="387452" y="333352"/>
                  </a:lnTo>
                  <a:lnTo>
                    <a:pt x="602040" y="333352"/>
                  </a:lnTo>
                  <a:lnTo>
                    <a:pt x="602040" y="541588"/>
                  </a:lnTo>
                  <a:cubicBezTo>
                    <a:pt x="602040" y="574311"/>
                    <a:pt x="576210" y="601084"/>
                    <a:pt x="544419" y="601084"/>
                  </a:cubicBezTo>
                  <a:lnTo>
                    <a:pt x="59608" y="601084"/>
                  </a:lnTo>
                  <a:cubicBezTo>
                    <a:pt x="26824" y="601084"/>
                    <a:pt x="0" y="574311"/>
                    <a:pt x="0" y="541588"/>
                  </a:cubicBezTo>
                  <a:close/>
                  <a:moveTo>
                    <a:pt x="276164" y="246072"/>
                  </a:moveTo>
                  <a:lnTo>
                    <a:pt x="325875" y="246072"/>
                  </a:lnTo>
                  <a:cubicBezTo>
                    <a:pt x="329852" y="246072"/>
                    <a:pt x="333829" y="249044"/>
                    <a:pt x="333829" y="253007"/>
                  </a:cubicBezTo>
                  <a:lnTo>
                    <a:pt x="333829" y="355050"/>
                  </a:lnTo>
                  <a:cubicBezTo>
                    <a:pt x="333829" y="359013"/>
                    <a:pt x="329852" y="362976"/>
                    <a:pt x="325875" y="362976"/>
                  </a:cubicBezTo>
                  <a:lnTo>
                    <a:pt x="276164" y="362976"/>
                  </a:lnTo>
                  <a:cubicBezTo>
                    <a:pt x="272187" y="362976"/>
                    <a:pt x="268210" y="359013"/>
                    <a:pt x="268210" y="355050"/>
                  </a:cubicBezTo>
                  <a:lnTo>
                    <a:pt x="268210" y="253007"/>
                  </a:lnTo>
                  <a:cubicBezTo>
                    <a:pt x="268210" y="249044"/>
                    <a:pt x="272187" y="246072"/>
                    <a:pt x="276164" y="246072"/>
                  </a:cubicBezTo>
                  <a:close/>
                  <a:moveTo>
                    <a:pt x="203661" y="77355"/>
                  </a:moveTo>
                  <a:cubicBezTo>
                    <a:pt x="192732" y="77355"/>
                    <a:pt x="183791" y="86281"/>
                    <a:pt x="183791" y="97190"/>
                  </a:cubicBezTo>
                  <a:lnTo>
                    <a:pt x="183791" y="130909"/>
                  </a:lnTo>
                  <a:lnTo>
                    <a:pt x="420236" y="130909"/>
                  </a:lnTo>
                  <a:lnTo>
                    <a:pt x="420236" y="97190"/>
                  </a:lnTo>
                  <a:cubicBezTo>
                    <a:pt x="420236" y="86281"/>
                    <a:pt x="411295" y="77355"/>
                    <a:pt x="400367" y="77355"/>
                  </a:cubicBezTo>
                  <a:close/>
                  <a:moveTo>
                    <a:pt x="203661" y="0"/>
                  </a:moveTo>
                  <a:lnTo>
                    <a:pt x="400367" y="0"/>
                  </a:lnTo>
                  <a:cubicBezTo>
                    <a:pt x="454014" y="0"/>
                    <a:pt x="497726" y="43636"/>
                    <a:pt x="497726" y="97190"/>
                  </a:cubicBezTo>
                  <a:lnTo>
                    <a:pt x="497726" y="130909"/>
                  </a:lnTo>
                  <a:lnTo>
                    <a:pt x="544419" y="130909"/>
                  </a:lnTo>
                  <a:cubicBezTo>
                    <a:pt x="576210" y="130909"/>
                    <a:pt x="602040" y="157686"/>
                    <a:pt x="602040" y="190413"/>
                  </a:cubicBezTo>
                  <a:lnTo>
                    <a:pt x="602040" y="266777"/>
                  </a:lnTo>
                  <a:lnTo>
                    <a:pt x="387452" y="266777"/>
                  </a:lnTo>
                  <a:lnTo>
                    <a:pt x="387452" y="221157"/>
                  </a:lnTo>
                  <a:cubicBezTo>
                    <a:pt x="387452" y="205289"/>
                    <a:pt x="374537" y="193389"/>
                    <a:pt x="359635" y="193389"/>
                  </a:cubicBezTo>
                  <a:lnTo>
                    <a:pt x="244393" y="193389"/>
                  </a:lnTo>
                  <a:cubicBezTo>
                    <a:pt x="229491" y="193389"/>
                    <a:pt x="216576" y="205289"/>
                    <a:pt x="216576" y="221157"/>
                  </a:cubicBezTo>
                  <a:lnTo>
                    <a:pt x="216576" y="266777"/>
                  </a:lnTo>
                  <a:lnTo>
                    <a:pt x="0" y="266777"/>
                  </a:lnTo>
                  <a:lnTo>
                    <a:pt x="0" y="190413"/>
                  </a:lnTo>
                  <a:cubicBezTo>
                    <a:pt x="0" y="157686"/>
                    <a:pt x="26824" y="130909"/>
                    <a:pt x="59608" y="130909"/>
                  </a:cubicBezTo>
                  <a:lnTo>
                    <a:pt x="106301" y="130909"/>
                  </a:lnTo>
                  <a:lnTo>
                    <a:pt x="106301" y="97190"/>
                  </a:lnTo>
                  <a:cubicBezTo>
                    <a:pt x="106301" y="43636"/>
                    <a:pt x="149020" y="0"/>
                    <a:pt x="2036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latin typeface="方正正中黑简体" panose="02000000000000000000" charset="-122"/>
                <a:ea typeface="方正正中黑简体" panose="02000000000000000000" charset="-122"/>
              </a:endParaRPr>
            </a:p>
          </p:txBody>
        </p:sp>
      </p:grpSp>
      <p:sp>
        <p:nvSpPr>
          <p:cNvPr id="3" name="矩形 2"/>
          <p:cNvSpPr/>
          <p:nvPr/>
        </p:nvSpPr>
        <p:spPr>
          <a:xfrm>
            <a:off x="8684168" y="4774041"/>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 name="矩形 4"/>
          <p:cNvSpPr/>
          <p:nvPr/>
        </p:nvSpPr>
        <p:spPr>
          <a:xfrm>
            <a:off x="8182922" y="4298222"/>
            <a:ext cx="611702" cy="611702"/>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h="635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9" name="矩形 8"/>
          <p:cNvSpPr/>
          <p:nvPr/>
        </p:nvSpPr>
        <p:spPr>
          <a:xfrm>
            <a:off x="8793990" y="4026199"/>
            <a:ext cx="272399" cy="272399"/>
          </a:xfrm>
          <a:prstGeom prst="rect">
            <a:avLst/>
          </a:prstGeom>
          <a:solidFill>
            <a:srgbClr val="0D65B6"/>
          </a:solidFill>
          <a:ln>
            <a:noFill/>
          </a:ln>
          <a:effectLst>
            <a:outerShdw blurRad="114300" dist="63500" dir="2700000" algn="tl" rotWithShape="0">
              <a:prstClr val="black">
                <a:alpha val="40000"/>
              </a:prstClr>
            </a:outerShdw>
          </a:effectLst>
          <a:scene3d>
            <a:camera prst="orthographicFront"/>
            <a:lightRig rig="threePt" dir="t"/>
          </a:scene3d>
          <a:sp3d>
            <a:bevelT w="571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方正正中黑简体" panose="02000000000000000000" charset="-122"/>
              <a:ea typeface="方正正中黑简体" panose="02000000000000000000" charset="-122"/>
            </a:endParaRPr>
          </a:p>
        </p:txBody>
      </p:sp>
      <p:sp>
        <p:nvSpPr>
          <p:cNvPr id="52" name="文本框 28"/>
          <p:cNvSpPr txBox="1"/>
          <p:nvPr/>
        </p:nvSpPr>
        <p:spPr>
          <a:xfrm>
            <a:off x="232913" y="1024677"/>
            <a:ext cx="8833475" cy="3046988"/>
          </a:xfrm>
          <a:prstGeom prst="rect">
            <a:avLst/>
          </a:prstGeom>
          <a:noFill/>
        </p:spPr>
        <p:txBody>
          <a:bodyPr wrap="square" rtlCol="0">
            <a:spAutoFit/>
          </a:bodyPr>
          <a:lstStyle/>
          <a:p>
            <a:pPr marL="342900" indent="-342900">
              <a:lnSpc>
                <a:spcPct val="150000"/>
              </a:lnSpc>
              <a:buAutoNum type="arabicPeriod"/>
            </a:pPr>
            <a:r>
              <a:rPr lang="zh-CN" altLang="en-US" sz="1600" b="1" dirty="0" smtClean="0">
                <a:solidFill>
                  <a:srgbClr val="0D60AC"/>
                </a:solidFill>
                <a:latin typeface="黑体" panose="02010609060101010101" pitchFamily="49" charset="-122"/>
                <a:ea typeface="黑体" panose="02010609060101010101" pitchFamily="49" charset="-122"/>
              </a:rPr>
              <a:t>资助对象</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solidFill>
                  <a:srgbClr val="0D60AC"/>
                </a:solidFill>
                <a:latin typeface="黑体" panose="02010609060101010101" pitchFamily="49" charset="-122"/>
                <a:ea typeface="黑体" panose="02010609060101010101" pitchFamily="49" charset="-122"/>
              </a:rPr>
              <a:t>学校类别：</a:t>
            </a:r>
            <a:endParaRPr lang="en-US" altLang="zh-CN" sz="1600" b="1" dirty="0" smtClean="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）公办幼儿园（</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）政府购买学位的民办幼儿（</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）普惠性民办幼儿园</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a:solidFill>
                  <a:srgbClr val="0D60AC"/>
                </a:solidFill>
                <a:latin typeface="黑体" panose="02010609060101010101" pitchFamily="49" charset="-122"/>
                <a:ea typeface="黑体" panose="02010609060101010101" pitchFamily="49" charset="-122"/>
              </a:rPr>
              <a:t>困难类型：</a:t>
            </a:r>
            <a:endParaRPr lang="en-US" altLang="zh-CN" sz="1600" b="1" dirty="0">
              <a:solidFill>
                <a:srgbClr val="0D60AC"/>
              </a:solidFill>
              <a:latin typeface="黑体" panose="02010609060101010101" pitchFamily="49" charset="-122"/>
              <a:ea typeface="黑体" panose="02010609060101010101" pitchFamily="49"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1</a:t>
            </a:r>
            <a:r>
              <a:rPr lang="zh-CN" altLang="en-US" sz="1600" b="1" dirty="0" smtClean="0">
                <a:latin typeface="方正正中黑简体" panose="02000000000000000000" charset="-122"/>
                <a:ea typeface="方正正中黑简体" panose="02000000000000000000" charset="-122"/>
              </a:rPr>
              <a:t>）城乡低保家庭学生     （</a:t>
            </a:r>
            <a:r>
              <a:rPr lang="en-US" altLang="zh-CN" sz="1600" b="1" dirty="0" smtClean="0">
                <a:latin typeface="方正正中黑简体" panose="02000000000000000000" charset="-122"/>
                <a:ea typeface="方正正中黑简体" panose="02000000000000000000" charset="-122"/>
              </a:rPr>
              <a:t>2</a:t>
            </a:r>
            <a:r>
              <a:rPr lang="zh-CN" altLang="en-US" sz="1600" b="1" dirty="0" smtClean="0">
                <a:latin typeface="方正正中黑简体" panose="02000000000000000000" charset="-122"/>
                <a:ea typeface="方正正中黑简体" panose="02000000000000000000" charset="-122"/>
              </a:rPr>
              <a:t>）特困供养人员           （</a:t>
            </a:r>
            <a:r>
              <a:rPr lang="en-US" altLang="zh-CN" sz="1600" b="1" dirty="0" smtClean="0">
                <a:latin typeface="方正正中黑简体" panose="02000000000000000000" charset="-122"/>
                <a:ea typeface="方正正中黑简体" panose="02000000000000000000" charset="-122"/>
              </a:rPr>
              <a:t>3</a:t>
            </a:r>
            <a:r>
              <a:rPr lang="zh-CN" altLang="en-US" sz="1600" b="1" dirty="0" smtClean="0">
                <a:latin typeface="方正正中黑简体" panose="02000000000000000000" charset="-122"/>
                <a:ea typeface="方正正中黑简体" panose="02000000000000000000" charset="-122"/>
              </a:rPr>
              <a:t>）烈士子女    （</a:t>
            </a:r>
            <a:r>
              <a:rPr lang="en-US" altLang="zh-CN" sz="1600" b="1" dirty="0" smtClean="0">
                <a:latin typeface="方正正中黑简体" panose="02000000000000000000" charset="-122"/>
                <a:ea typeface="方正正中黑简体" panose="02000000000000000000" charset="-122"/>
              </a:rPr>
              <a:t>4</a:t>
            </a:r>
            <a:r>
              <a:rPr lang="zh-CN" altLang="en-US" sz="1600" b="1" dirty="0" smtClean="0">
                <a:latin typeface="方正正中黑简体" panose="02000000000000000000" charset="-122"/>
                <a:ea typeface="方正正中黑简体" panose="02000000000000000000" charset="-122"/>
              </a:rPr>
              <a:t>）孤儿</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5</a:t>
            </a:r>
            <a:r>
              <a:rPr lang="zh-CN" altLang="en-US" sz="1600" b="1" dirty="0" smtClean="0">
                <a:latin typeface="方正正中黑简体" panose="02000000000000000000" charset="-122"/>
                <a:ea typeface="方正正中黑简体" panose="02000000000000000000" charset="-122"/>
              </a:rPr>
              <a:t>）本市低收入家庭学生 （</a:t>
            </a:r>
            <a:r>
              <a:rPr lang="en-US" altLang="zh-CN" sz="1600" b="1" dirty="0" smtClean="0">
                <a:latin typeface="方正正中黑简体" panose="02000000000000000000" charset="-122"/>
                <a:ea typeface="方正正中黑简体" panose="02000000000000000000" charset="-122"/>
              </a:rPr>
              <a:t>6</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rPr>
              <a:t>原</a:t>
            </a:r>
            <a:r>
              <a:rPr lang="zh-CN" altLang="en-US" sz="1600" b="1" dirty="0" smtClean="0">
                <a:latin typeface="方正正中黑简体" panose="02000000000000000000" charset="-122"/>
                <a:ea typeface="方正正中黑简体" panose="02000000000000000000" charset="-122"/>
              </a:rPr>
              <a:t>建档立卡家庭经济困难学生（</a:t>
            </a:r>
            <a:r>
              <a:rPr lang="en-US" altLang="zh-CN" sz="1600" b="1" dirty="0" smtClean="0">
                <a:latin typeface="方正正中黑简体" panose="02000000000000000000" charset="-122"/>
                <a:ea typeface="方正正中黑简体" panose="02000000000000000000" charset="-122"/>
              </a:rPr>
              <a:t>7</a:t>
            </a:r>
            <a:r>
              <a:rPr lang="zh-CN" altLang="en-US" sz="1600" b="1" dirty="0" smtClean="0">
                <a:latin typeface="方正正中黑简体" panose="02000000000000000000" charset="-122"/>
                <a:ea typeface="方正正中黑简体" panose="02000000000000000000" charset="-122"/>
              </a:rPr>
              <a:t>）残疾学生  </a:t>
            </a:r>
            <a:endParaRPr lang="en-US" altLang="zh-CN" sz="1600" b="1" dirty="0" smtClean="0">
              <a:latin typeface="方正正中黑简体" panose="02000000000000000000" charset="-122"/>
              <a:ea typeface="方正正中黑简体" panose="02000000000000000000" charset="-122"/>
            </a:endParaRPr>
          </a:p>
          <a:p>
            <a:pPr>
              <a:lnSpc>
                <a:spcPct val="150000"/>
              </a:lnSpc>
            </a:pPr>
            <a:r>
              <a:rPr lang="zh-CN" altLang="en-US" sz="1600" b="1" dirty="0" smtClean="0">
                <a:latin typeface="方正正中黑简体" panose="02000000000000000000" charset="-122"/>
                <a:ea typeface="方正正中黑简体" panose="02000000000000000000" charset="-122"/>
              </a:rPr>
              <a:t> </a:t>
            </a:r>
            <a:r>
              <a:rPr lang="zh-CN" altLang="en-US" sz="1600" b="1" dirty="0" smtClean="0">
                <a:latin typeface="仿宋"/>
                <a:ea typeface="仿宋"/>
              </a:rPr>
              <a:t>★</a:t>
            </a: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8</a:t>
            </a:r>
            <a:r>
              <a:rPr lang="zh-CN" altLang="en-US" sz="1600" b="1" dirty="0" smtClean="0">
                <a:latin typeface="方正正中黑简体" panose="02000000000000000000" charset="-122"/>
                <a:ea typeface="方正正中黑简体" panose="02000000000000000000" charset="-122"/>
              </a:rPr>
              <a:t>）困境儿童            </a:t>
            </a:r>
            <a:r>
              <a:rPr lang="zh-CN" altLang="en-US" sz="1600" b="1" dirty="0" smtClean="0">
                <a:latin typeface="仿宋"/>
                <a:ea typeface="仿宋"/>
              </a:rPr>
              <a:t>★</a:t>
            </a:r>
            <a:r>
              <a:rPr lang="zh-CN" altLang="en-US" sz="1600" b="1" dirty="0" smtClean="0">
                <a:latin typeface="方正正中黑简体" panose="02000000000000000000" charset="-122"/>
                <a:ea typeface="方正正中黑简体" panose="02000000000000000000" charset="-122"/>
              </a:rPr>
              <a:t>（</a:t>
            </a:r>
            <a:r>
              <a:rPr lang="en-US" altLang="zh-CN" sz="1600" b="1" dirty="0" smtClean="0">
                <a:latin typeface="方正正中黑简体" panose="02000000000000000000" charset="-122"/>
                <a:ea typeface="方正正中黑简体" panose="02000000000000000000" charset="-122"/>
              </a:rPr>
              <a:t>9</a:t>
            </a:r>
            <a:r>
              <a:rPr lang="zh-CN" altLang="en-US" sz="1600" b="1" dirty="0" smtClean="0">
                <a:latin typeface="方正正中黑简体" panose="02000000000000000000" charset="-122"/>
                <a:ea typeface="方正正中黑简体" panose="02000000000000000000" charset="-122"/>
              </a:rPr>
              <a:t>）</a:t>
            </a:r>
            <a:r>
              <a:rPr lang="zh-CN" altLang="en-US" sz="1600" b="1" dirty="0">
                <a:latin typeface="方正正中黑简体" panose="02000000000000000000" charset="-122"/>
                <a:ea typeface="方正正中黑简体" panose="02000000000000000000" charset="-122"/>
                <a:sym typeface="+mn-ea"/>
              </a:rPr>
              <a:t>公安英烈英模和因</a:t>
            </a:r>
            <a:r>
              <a:rPr lang="zh-CN" altLang="en-US" sz="1600" b="1" dirty="0" smtClean="0">
                <a:latin typeface="方正正中黑简体" panose="02000000000000000000" charset="-122"/>
                <a:ea typeface="方正正中黑简体" panose="02000000000000000000" charset="-122"/>
                <a:sym typeface="+mn-ea"/>
              </a:rPr>
              <a:t>公牺牲伤</a:t>
            </a:r>
            <a:r>
              <a:rPr lang="zh-CN" altLang="en-US" sz="1600" b="1" dirty="0">
                <a:latin typeface="方正正中黑简体" panose="02000000000000000000" charset="-122"/>
                <a:ea typeface="方正正中黑简体" panose="02000000000000000000" charset="-122"/>
                <a:sym typeface="+mn-ea"/>
              </a:rPr>
              <a:t>残公安民警子女</a:t>
            </a:r>
            <a:endParaRPr lang="en-US" altLang="zh-CN" sz="1600" b="1" dirty="0" smtClean="0">
              <a:latin typeface="方正正中黑简体" panose="02000000000000000000" charset="-122"/>
              <a:ea typeface="方正正中黑简体" panose="02000000000000000000" charset="-122"/>
              <a:sym typeface="+mn-ea"/>
            </a:endParaRPr>
          </a:p>
          <a:p>
            <a:pPr>
              <a:lnSpc>
                <a:spcPct val="150000"/>
              </a:lnSpc>
            </a:pPr>
            <a:r>
              <a:rPr lang="zh-CN" altLang="en-US" sz="1600" b="1" dirty="0" smtClean="0">
                <a:solidFill>
                  <a:srgbClr val="FF0000"/>
                </a:solidFill>
                <a:latin typeface="方正正中黑简体" panose="02000000000000000000" charset="-122"/>
                <a:ea typeface="方正正中黑简体" panose="02000000000000000000" charset="-122"/>
              </a:rPr>
              <a:t>注意：不再强调本市户籍，即外省市户籍的学生也可享受。（低收入家庭除外）</a:t>
            </a:r>
            <a:endParaRPr lang="zh-CN" altLang="en-US" sz="1600" b="1" dirty="0">
              <a:solidFill>
                <a:srgbClr val="FF0000"/>
              </a:solidFill>
              <a:latin typeface="方正正中黑简体" panose="02000000000000000000" charset="-122"/>
              <a:ea typeface="方正正中黑简体" panose="02000000000000000000" charset="-122"/>
            </a:endParaRPr>
          </a:p>
        </p:txBody>
      </p:sp>
    </p:spTree>
    <p:extLst>
      <p:ext uri="{BB962C8B-B14F-4D97-AF65-F5344CB8AC3E}">
        <p14:creationId xmlns:p14="http://schemas.microsoft.com/office/powerpoint/2010/main" val="28124956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1093</TotalTime>
  <Words>3561</Words>
  <Application>Microsoft Office PowerPoint</Application>
  <PresentationFormat>全屏显示(16:9)</PresentationFormat>
  <Paragraphs>302</Paragraphs>
  <Slides>39</Slides>
  <Notes>38</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frank</cp:lastModifiedBy>
  <cp:revision>240</cp:revision>
  <dcterms:created xsi:type="dcterms:W3CDTF">2017-08-18T03:02:00Z</dcterms:created>
  <dcterms:modified xsi:type="dcterms:W3CDTF">2022-11-17T14:02:15Z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2</vt:lpwstr>
  </property>
</Properties>
</file>